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4"/>
    <p:sldMasterId id="2147483680" r:id="rId5"/>
    <p:sldMasterId id="2147483683" r:id="rId6"/>
    <p:sldMasterId id="2147483685" r:id="rId7"/>
    <p:sldMasterId id="2147483668" r:id="rId8"/>
    <p:sldMasterId id="2147484088" r:id="rId9"/>
    <p:sldMasterId id="2147484102" r:id="rId10"/>
    <p:sldMasterId id="2147484118" r:id="rId11"/>
  </p:sldMasterIdLst>
  <p:notesMasterIdLst>
    <p:notesMasterId r:id="rId25"/>
  </p:notesMasterIdLst>
  <p:sldIdLst>
    <p:sldId id="261" r:id="rId12"/>
    <p:sldId id="2147469413" r:id="rId13"/>
    <p:sldId id="2147469384" r:id="rId14"/>
    <p:sldId id="2147469385" r:id="rId15"/>
    <p:sldId id="2147469392" r:id="rId16"/>
    <p:sldId id="2147469411" r:id="rId17"/>
    <p:sldId id="2147469412" r:id="rId18"/>
    <p:sldId id="2147469390" r:id="rId19"/>
    <p:sldId id="2147469414" r:id="rId20"/>
    <p:sldId id="2147469409" r:id="rId21"/>
    <p:sldId id="2147469406" r:id="rId22"/>
    <p:sldId id="2147469407" r:id="rId23"/>
    <p:sldId id="2147469410" r:id="rId24"/>
  </p:sldIdLst>
  <p:sldSz cx="9144000" cy="5143500" type="screen16x9"/>
  <p:notesSz cx="6858000" cy="9144000"/>
  <p:defaultTextStyle>
    <a:defPPr>
      <a:defRPr lang="en-US"/>
    </a:defPPr>
    <a:lvl1pPr marL="0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1pPr>
    <a:lvl2pPr marL="171503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2pPr>
    <a:lvl3pPr marL="343006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3pPr>
    <a:lvl4pPr marL="514509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4pPr>
    <a:lvl5pPr marL="686011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5pPr>
    <a:lvl6pPr marL="857514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6pPr>
    <a:lvl7pPr marL="1029017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7pPr>
    <a:lvl8pPr marL="1200520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8pPr>
    <a:lvl9pPr marL="1372023" algn="l" defTabSz="171503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CE"/>
    <a:srgbClr val="009ADE"/>
    <a:srgbClr val="F65175"/>
    <a:srgbClr val="C5289B"/>
    <a:srgbClr val="002758"/>
    <a:srgbClr val="002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FC5FB6-1585-48A7-A805-7FC39741D6DE}" v="357" dt="2025-04-16T13:42:24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3FBC8-BCAA-9D47-8765-4DD0EA09416D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00C9A-4545-8A46-98F9-9BCE8A1341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332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1pPr>
    <a:lvl2pPr marL="342989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2pPr>
    <a:lvl3pPr marL="685977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3pPr>
    <a:lvl4pPr marL="1028966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4pPr>
    <a:lvl5pPr marL="1371955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5pPr>
    <a:lvl6pPr marL="1714943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6pPr>
    <a:lvl7pPr marL="2057931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7pPr>
    <a:lvl8pPr marL="2400920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8pPr>
    <a:lvl9pPr marL="2743908" algn="l" defTabSz="685977" rtl="0" eaLnBrk="1" latinLnBrk="0" hangingPunct="1">
      <a:defRPr sz="9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22FE4-4DE1-909A-C41B-152D538D3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17E9C33-E44A-0E4E-8F21-A5D5C9DB4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05BE143-AE5E-6105-36A4-1775FF180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237D053-7CF4-42FF-42E9-7BB093E93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00C9A-4545-8A46-98F9-9BCE8A134149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970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07008-CD99-9872-5E7A-B2E5E80D1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08004A5-228B-BCD8-8576-32463E1A4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AD3064B-ECC8-E98D-6A27-7EAD8A40A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85465B8-9080-0B7D-AD29-08C84B3FDB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715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400C9A-4545-8A46-98F9-9BCE8A134149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715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467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55F2C-16FF-7F8D-DFC1-7B69C039D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7E16566-007C-394D-2CDA-826DFBDE4E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3337B45-C024-A0DF-4AB1-288A7C41A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26FE178-4DE1-51D1-A05A-2236113F4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715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400C9A-4545-8A46-98F9-9BCE8A134149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715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10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svg"/><Relationship Id="rId5" Type="http://schemas.openxmlformats.org/officeDocument/2006/relationships/image" Target="../media/image3.png"/><Relationship Id="rId4" Type="http://schemas.openxmlformats.org/officeDocument/2006/relationships/image" Target="../media/image21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emf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Cover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212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aragr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8" y="579769"/>
            <a:ext cx="2526077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7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16E1A57-A352-400D-138D-B0CF6FFD3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4927" y="1833046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6BA7D8BC-DE4E-B466-656F-4E4BAC850A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55128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81BFA9E4-8CF1-6A6A-DC7B-DF3D7A7B67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5128" y="1833046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0C7DD903-849D-0126-BFBA-898970DBE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924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79CAAFFD-E3E1-16E8-FA84-AA7F17199C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924" y="1833046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785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8" y="579769"/>
            <a:ext cx="2526077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3728" y="579769"/>
            <a:ext cx="4440725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07122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itazione_Fondo col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5435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_Fondo col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2964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_Fondo fotografi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914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_Fondo bi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2995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8" y="579769"/>
            <a:ext cx="2526077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3728" y="579769"/>
            <a:ext cx="4440725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622189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EB8FB2-B3A8-6D1B-303E-A20A68DD06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91" y="2300740"/>
            <a:ext cx="7886618" cy="542021"/>
          </a:xfrm>
        </p:spPr>
        <p:txBody>
          <a:bodyPr>
            <a:no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it-IT"/>
              <a:t>Thank </a:t>
            </a:r>
            <a:r>
              <a:rPr lang="it-IT" err="1"/>
              <a:t>You</a:t>
            </a:r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29C4BFC1-89C2-54F2-1CFB-FBC8A42895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229" t="34357" r="30913" b="37583"/>
          <a:stretch/>
        </p:blipFill>
        <p:spPr>
          <a:xfrm>
            <a:off x="434928" y="4572665"/>
            <a:ext cx="714197" cy="37414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BC02A-F905-4D43-A828-E2DAFF70AA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7FD80-36B2-4A35-9DC1-719F297C75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74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7217135-C730-99B9-E1AE-625095F48F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egnaposto data 15">
            <a:extLst>
              <a:ext uri="{FF2B5EF4-FFF2-40B4-BE49-F238E27FC236}">
                <a16:creationId xmlns:a16="http://schemas.microsoft.com/office/drawing/2014/main" id="{428D2F6F-9788-EC29-1B46-13738E86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1156434-C8BB-64A3-8A54-D05DED77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91" y="1812499"/>
            <a:ext cx="7886618" cy="4479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8E8E686-DF41-B0C0-1392-9F2C7FED1024}"/>
              </a:ext>
            </a:extLst>
          </p:cNvPr>
          <p:cNvGrpSpPr/>
          <p:nvPr userDrawn="1"/>
        </p:nvGrpSpPr>
        <p:grpSpPr>
          <a:xfrm>
            <a:off x="1" y="2883050"/>
            <a:ext cx="9144000" cy="2260453"/>
            <a:chOff x="1" y="2883050"/>
            <a:chExt cx="9144000" cy="2260453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1DD33165-0933-8405-D246-B16DF6E88A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" y="2883050"/>
              <a:ext cx="9144000" cy="2260453"/>
            </a:xfrm>
            <a:prstGeom prst="rect">
              <a:avLst/>
            </a:prstGeom>
          </p:spPr>
        </p:pic>
        <p:pic>
          <p:nvPicPr>
            <p:cNvPr id="3" name="Elemento grafico 2">
              <a:extLst>
                <a:ext uri="{FF2B5EF4-FFF2-40B4-BE49-F238E27FC236}">
                  <a16:creationId xmlns:a16="http://schemas.microsoft.com/office/drawing/2014/main" id="{848EE2D5-67C7-DD6A-FF21-FE95C7BEA9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31229" t="34357" r="30913" b="37583"/>
            <a:stretch/>
          </p:blipFill>
          <p:spPr>
            <a:xfrm>
              <a:off x="434925" y="4142144"/>
              <a:ext cx="1190778" cy="623813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039AAA-6AFB-D359-F706-83DE47BC1D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27FD80-36B2-4A35-9DC1-719F297C75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39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 fondo fotografi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Cover with picture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CC8C625A-3CCF-58EC-02E6-208DBBBE03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92" y="1201754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6" name="Segnaposto data 15">
            <a:extLst>
              <a:ext uri="{FF2B5EF4-FFF2-40B4-BE49-F238E27FC236}">
                <a16:creationId xmlns:a16="http://schemas.microsoft.com/office/drawing/2014/main" id="{428D2F6F-9788-EC29-1B46-13738E86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ACA-3DE8-1F4B-8CA1-3002864410C0}" type="datetimeFigureOut">
              <a:rPr lang="it-IT" smtClean="0"/>
              <a:pPr/>
              <a:t>05/06/2025</a:t>
            </a:fld>
            <a:endParaRPr lang="it-IT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E7947BC2-FD85-D248-9543-7C43AA5DC3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1229" t="34357" r="30913" b="37583"/>
          <a:stretch/>
        </p:blipFill>
        <p:spPr>
          <a:xfrm>
            <a:off x="434925" y="4142144"/>
            <a:ext cx="1190778" cy="62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58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personalizza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D0B6AB-1A4F-6B2B-D8A1-3D2B535FF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Cover with </a:t>
            </a:r>
            <a:r>
              <a:rPr lang="it-IT" err="1"/>
              <a:t>institutional</a:t>
            </a:r>
            <a:r>
              <a:rPr lang="it-IT"/>
              <a:t> </a:t>
            </a:r>
            <a:r>
              <a:rPr lang="it-IT" err="1"/>
              <a:t>colour</a:t>
            </a:r>
            <a:endParaRPr lang="it-IT"/>
          </a:p>
        </p:txBody>
      </p:sp>
      <p:sp>
        <p:nvSpPr>
          <p:cNvPr id="4" name="Segnaposto testo 16">
            <a:extLst>
              <a:ext uri="{FF2B5EF4-FFF2-40B4-BE49-F238E27FC236}">
                <a16:creationId xmlns:a16="http://schemas.microsoft.com/office/drawing/2014/main" id="{32288B00-1B4E-43E5-020E-E8E9BA3449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92" y="1193780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2C2EE5DE-1FA1-1CA8-128E-7E6389EA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ACA-3DE8-1F4B-8CA1-3002864410C0}" type="datetimeFigureOut">
              <a:rPr lang="it-IT" smtClean="0"/>
              <a:pPr/>
              <a:t>05/06/2025</a:t>
            </a:fld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D14965FB-636C-1664-9A0D-18B6B27CB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229" t="34357" r="30913" b="37583"/>
          <a:stretch/>
        </p:blipFill>
        <p:spPr>
          <a:xfrm>
            <a:off x="434925" y="4142144"/>
            <a:ext cx="1190778" cy="62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63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ayout personalizza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D0B6AB-1A4F-6B2B-D8A1-3D2B535FF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Cover with </a:t>
            </a:r>
            <a:r>
              <a:rPr lang="it-IT" err="1"/>
              <a:t>institutional</a:t>
            </a:r>
            <a:r>
              <a:rPr lang="it-IT"/>
              <a:t> </a:t>
            </a:r>
            <a:r>
              <a:rPr lang="it-IT" err="1"/>
              <a:t>colour</a:t>
            </a:r>
            <a:endParaRPr lang="it-IT"/>
          </a:p>
        </p:txBody>
      </p:sp>
      <p:sp>
        <p:nvSpPr>
          <p:cNvPr id="4" name="Segnaposto testo 16">
            <a:extLst>
              <a:ext uri="{FF2B5EF4-FFF2-40B4-BE49-F238E27FC236}">
                <a16:creationId xmlns:a16="http://schemas.microsoft.com/office/drawing/2014/main" id="{32288B00-1B4E-43E5-020E-E8E9BA3449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92" y="1201754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2C2EE5DE-1FA1-1CA8-128E-7E6389EA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ACA-3DE8-1F4B-8CA1-3002864410C0}" type="datetimeFigureOut">
              <a:rPr lang="it-IT" smtClean="0"/>
              <a:pPr/>
              <a:t>05/06/2025</a:t>
            </a:fld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D14965FB-636C-1664-9A0D-18B6B27CB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229" t="34357" r="30913" b="37583"/>
          <a:stretch/>
        </p:blipFill>
        <p:spPr>
          <a:xfrm>
            <a:off x="434925" y="4142144"/>
            <a:ext cx="1190778" cy="62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08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ayout personalizza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7BF32E19-CA8F-E207-A388-B0C4AA1297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42240" y="1595345"/>
            <a:ext cx="1677338" cy="68952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4D0B6AB-1A4F-6B2B-D8A1-3D2B535FF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Cover with </a:t>
            </a:r>
            <a:r>
              <a:rPr lang="it-IT" err="1"/>
              <a:t>institutional</a:t>
            </a:r>
            <a:r>
              <a:rPr lang="it-IT"/>
              <a:t> </a:t>
            </a:r>
            <a:r>
              <a:rPr lang="it-IT" err="1"/>
              <a:t>colour</a:t>
            </a:r>
            <a:endParaRPr lang="it-IT"/>
          </a:p>
        </p:txBody>
      </p:sp>
      <p:sp>
        <p:nvSpPr>
          <p:cNvPr id="4" name="Segnaposto testo 16">
            <a:extLst>
              <a:ext uri="{FF2B5EF4-FFF2-40B4-BE49-F238E27FC236}">
                <a16:creationId xmlns:a16="http://schemas.microsoft.com/office/drawing/2014/main" id="{32288B00-1B4E-43E5-020E-E8E9BA3449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3" y="1182861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it-IT"/>
              <a:t>Title with words to be </a:t>
            </a:r>
          </a:p>
          <a:p>
            <a:pPr lvl="0"/>
            <a:r>
              <a:rPr lang="it-IT" err="1"/>
              <a:t>Underlined</a:t>
            </a:r>
            <a:r>
              <a:rPr lang="it-IT"/>
              <a:t> with the </a:t>
            </a:r>
            <a:r>
              <a:rPr lang="it-IT" err="1"/>
              <a:t>rising</a:t>
            </a:r>
            <a:r>
              <a:rPr lang="it-IT"/>
              <a:t> bar.</a:t>
            </a: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664377FC-4850-0A55-6125-96F3BDE10F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229" t="34357" r="30913" b="37583"/>
          <a:stretch/>
        </p:blipFill>
        <p:spPr>
          <a:xfrm>
            <a:off x="434925" y="4142144"/>
            <a:ext cx="1190778" cy="62381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D506D36-876B-C261-8396-2BF516A86E1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760449" y="4126974"/>
            <a:ext cx="1640483" cy="63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589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26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0F6B7-5510-3FFC-D5D2-5415B3FF1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8" y="579769"/>
            <a:ext cx="2176561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 err="1"/>
              <a:t>Summary</a:t>
            </a:r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CFFC4A1-B634-96CA-814D-2BBC85155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4942" y="567290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E70E8C5-FA65-B135-F67C-C662AE8B9C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4942" y="822814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8D224DB2-8895-1566-BB9D-61FCFBA332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2493" y="567290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01.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B4A3325E-08A2-B594-31F5-BC8DF38B9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74942" y="1302077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B3B8672D-022B-6F94-CE58-5E27A79FD0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4942" y="1557601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04736FBA-794A-C327-24CB-5CBA1B6BBC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2493" y="1302077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02.</a:t>
            </a:r>
          </a:p>
        </p:txBody>
      </p:sp>
      <p:sp>
        <p:nvSpPr>
          <p:cNvPr id="29" name="Segnaposto testo 6">
            <a:extLst>
              <a:ext uri="{FF2B5EF4-FFF2-40B4-BE49-F238E27FC236}">
                <a16:creationId xmlns:a16="http://schemas.microsoft.com/office/drawing/2014/main" id="{3415715B-E401-F32B-9F5F-690EE2E625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4942" y="2037573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40E2D645-5B1A-7D7C-8533-FA77F1D9E9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74942" y="2293096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1" name="Segnaposto testo 6">
            <a:extLst>
              <a:ext uri="{FF2B5EF4-FFF2-40B4-BE49-F238E27FC236}">
                <a16:creationId xmlns:a16="http://schemas.microsoft.com/office/drawing/2014/main" id="{0D5E8265-A408-B6F4-3F87-3ABD803C83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2493" y="2037573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03.</a:t>
            </a:r>
          </a:p>
        </p:txBody>
      </p:sp>
      <p:sp>
        <p:nvSpPr>
          <p:cNvPr id="35" name="Segnaposto testo 6">
            <a:extLst>
              <a:ext uri="{FF2B5EF4-FFF2-40B4-BE49-F238E27FC236}">
                <a16:creationId xmlns:a16="http://schemas.microsoft.com/office/drawing/2014/main" id="{74944139-EF91-42D1-AFE6-7235CB3678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74942" y="2768521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36" name="Segnaposto testo 6">
            <a:extLst>
              <a:ext uri="{FF2B5EF4-FFF2-40B4-BE49-F238E27FC236}">
                <a16:creationId xmlns:a16="http://schemas.microsoft.com/office/drawing/2014/main" id="{4B500303-C410-28FF-2BB8-35A468C306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74942" y="302404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7" name="Segnaposto testo 6">
            <a:extLst>
              <a:ext uri="{FF2B5EF4-FFF2-40B4-BE49-F238E27FC236}">
                <a16:creationId xmlns:a16="http://schemas.microsoft.com/office/drawing/2014/main" id="{A2F3012C-E845-2111-2782-5FE97D2A72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12493" y="2768521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04.</a:t>
            </a:r>
          </a:p>
        </p:txBody>
      </p:sp>
      <p:sp>
        <p:nvSpPr>
          <p:cNvPr id="38" name="Segnaposto testo 6">
            <a:extLst>
              <a:ext uri="{FF2B5EF4-FFF2-40B4-BE49-F238E27FC236}">
                <a16:creationId xmlns:a16="http://schemas.microsoft.com/office/drawing/2014/main" id="{B1BA0ED7-323A-F5B3-B72A-E312B11B4FF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74942" y="3504017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39" name="Segnaposto testo 6">
            <a:extLst>
              <a:ext uri="{FF2B5EF4-FFF2-40B4-BE49-F238E27FC236}">
                <a16:creationId xmlns:a16="http://schemas.microsoft.com/office/drawing/2014/main" id="{5B6E1125-8D73-DFC4-50E3-D9AFF8FC3A8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74942" y="3759541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40" name="Segnaposto testo 6">
            <a:extLst>
              <a:ext uri="{FF2B5EF4-FFF2-40B4-BE49-F238E27FC236}">
                <a16:creationId xmlns:a16="http://schemas.microsoft.com/office/drawing/2014/main" id="{49B8B367-4A49-246B-102A-EFA54FFD1D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12493" y="3504017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05.</a:t>
            </a:r>
          </a:p>
        </p:txBody>
      </p:sp>
    </p:spTree>
    <p:extLst>
      <p:ext uri="{BB962C8B-B14F-4D97-AF65-F5344CB8AC3E}">
        <p14:creationId xmlns:p14="http://schemas.microsoft.com/office/powerpoint/2010/main" val="1748328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8" y="579769"/>
            <a:ext cx="2526077" cy="250042"/>
          </a:xfrm>
        </p:spPr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3728" y="579769"/>
            <a:ext cx="4440725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00320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aragr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8" y="579769"/>
            <a:ext cx="2526077" cy="2500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7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16E1A57-A352-400D-138D-B0CF6FFD3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4927" y="1833046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6BA7D8BC-DE4E-B466-656F-4E4BAC850A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55128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81BFA9E4-8CF1-6A6A-DC7B-DF3D7A7B67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5128" y="1833046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0C7DD903-849D-0126-BFBA-898970DBE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924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79CAAFFD-E3E1-16E8-FA84-AA7F17199C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924" y="1833046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628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o+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BC8FD17-0095-08EB-1362-0D8753605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5900"/>
          <a:stretch/>
        </p:blipFill>
        <p:spPr>
          <a:xfrm>
            <a:off x="4333293" y="2"/>
            <a:ext cx="4810709" cy="51435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E3144A-EB8D-4AAB-70A7-FDC2375A2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6" y="609240"/>
            <a:ext cx="3700926" cy="402696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Text + Image</a:t>
            </a: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6BF5F623-E937-2FCA-26C6-016B01CB26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6" y="1411042"/>
            <a:ext cx="3700926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quidam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quidam </a:t>
            </a:r>
            <a:r>
              <a:rPr lang="it-IT" err="1"/>
              <a:t>conerat</a:t>
            </a:r>
            <a:r>
              <a:rPr lang="it-IT"/>
              <a:t> sum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autemin</a:t>
            </a:r>
            <a:r>
              <a:rPr lang="it-IT"/>
              <a:t> vel </a:t>
            </a:r>
            <a:r>
              <a:rPr lang="it-IT" err="1"/>
              <a:t>eum</a:t>
            </a:r>
            <a:r>
              <a:rPr lang="it-IT"/>
              <a:t> </a:t>
            </a:r>
            <a:r>
              <a:rPr lang="it-IT" err="1"/>
              <a:t>iriure</a:t>
            </a:r>
            <a:r>
              <a:rPr lang="it-IT"/>
              <a:t> dolor molesti.</a:t>
            </a:r>
          </a:p>
        </p:txBody>
      </p:sp>
    </p:spTree>
    <p:extLst>
      <p:ext uri="{BB962C8B-B14F-4D97-AF65-F5344CB8AC3E}">
        <p14:creationId xmlns:p14="http://schemas.microsoft.com/office/powerpoint/2010/main" val="777358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fi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BE2F0B-466D-19A9-4372-65BA49280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err="1"/>
              <a:t>Diagrams</a:t>
            </a:r>
            <a:r>
              <a:rPr lang="it-IT"/>
              <a:t> </a:t>
            </a:r>
            <a:r>
              <a:rPr lang="it-IT" err="1"/>
              <a:t>title</a:t>
            </a:r>
            <a:r>
              <a:rPr lang="it-IT"/>
              <a:t> 01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D0467B5-BA27-ADFB-BB5A-73E715F990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15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parat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err="1"/>
              <a:t>Paragraph</a:t>
            </a:r>
            <a:r>
              <a:rPr lang="it-IT"/>
              <a:t> </a:t>
            </a:r>
            <a:r>
              <a:rPr lang="it-IT" err="1"/>
              <a:t>title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8544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Cover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945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azione_Fondo fotografi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pic>
        <p:nvPicPr>
          <p:cNvPr id="4" name="Elemento grafico 2">
            <a:extLst>
              <a:ext uri="{FF2B5EF4-FFF2-40B4-BE49-F238E27FC236}">
                <a16:creationId xmlns:a16="http://schemas.microsoft.com/office/drawing/2014/main" id="{DB59A902-B262-9119-DEEE-16F61D5BB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1229" t="34357" r="30913" b="37583"/>
          <a:stretch/>
        </p:blipFill>
        <p:spPr>
          <a:xfrm>
            <a:off x="434929" y="4572666"/>
            <a:ext cx="714197" cy="37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68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azione_Fondo col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491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0F6B7-5510-3FFC-D5D2-5415B3FF1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176561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 err="1"/>
              <a:t>Summary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CE24567-967A-D703-9B2B-3C4B88272A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CFFC4A1-B634-96CA-814D-2BBC85155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4943" y="567291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E70E8C5-FA65-B135-F67C-C662AE8B9C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4943" y="82281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8D224DB2-8895-1566-BB9D-61FCFBA332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8577" y="567291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01.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B4A3325E-08A2-B594-31F5-BC8DF38B9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74943" y="1302078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B3B8672D-022B-6F94-CE58-5E27A79FD0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4943" y="155760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04736FBA-794A-C327-24CB-5CBA1B6BBC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08577" y="1302078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02.</a:t>
            </a:r>
          </a:p>
        </p:txBody>
      </p:sp>
      <p:sp>
        <p:nvSpPr>
          <p:cNvPr id="29" name="Segnaposto testo 6">
            <a:extLst>
              <a:ext uri="{FF2B5EF4-FFF2-40B4-BE49-F238E27FC236}">
                <a16:creationId xmlns:a16="http://schemas.microsoft.com/office/drawing/2014/main" id="{3415715B-E401-F32B-9F5F-690EE2E625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4943" y="2037573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40E2D645-5B1A-7D7C-8533-FA77F1D9E9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74943" y="2293097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1" name="Segnaposto testo 6">
            <a:extLst>
              <a:ext uri="{FF2B5EF4-FFF2-40B4-BE49-F238E27FC236}">
                <a16:creationId xmlns:a16="http://schemas.microsoft.com/office/drawing/2014/main" id="{0D5E8265-A408-B6F4-3F87-3ABD803C83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08577" y="2037573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03.</a:t>
            </a:r>
          </a:p>
        </p:txBody>
      </p:sp>
      <p:sp>
        <p:nvSpPr>
          <p:cNvPr id="35" name="Segnaposto testo 6">
            <a:extLst>
              <a:ext uri="{FF2B5EF4-FFF2-40B4-BE49-F238E27FC236}">
                <a16:creationId xmlns:a16="http://schemas.microsoft.com/office/drawing/2014/main" id="{74944139-EF91-42D1-AFE6-7235CB3678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74943" y="276852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36" name="Segnaposto testo 6">
            <a:extLst>
              <a:ext uri="{FF2B5EF4-FFF2-40B4-BE49-F238E27FC236}">
                <a16:creationId xmlns:a16="http://schemas.microsoft.com/office/drawing/2014/main" id="{4B500303-C410-28FF-2BB8-35A468C306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74943" y="302404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7" name="Segnaposto testo 6">
            <a:extLst>
              <a:ext uri="{FF2B5EF4-FFF2-40B4-BE49-F238E27FC236}">
                <a16:creationId xmlns:a16="http://schemas.microsoft.com/office/drawing/2014/main" id="{A2F3012C-E845-2111-2782-5FE97D2A72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08577" y="2768522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04.</a:t>
            </a:r>
          </a:p>
        </p:txBody>
      </p:sp>
      <p:sp>
        <p:nvSpPr>
          <p:cNvPr id="38" name="Segnaposto testo 6">
            <a:extLst>
              <a:ext uri="{FF2B5EF4-FFF2-40B4-BE49-F238E27FC236}">
                <a16:creationId xmlns:a16="http://schemas.microsoft.com/office/drawing/2014/main" id="{B1BA0ED7-323A-F5B3-B72A-E312B11B4FF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74943" y="3504018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39" name="Segnaposto testo 6">
            <a:extLst>
              <a:ext uri="{FF2B5EF4-FFF2-40B4-BE49-F238E27FC236}">
                <a16:creationId xmlns:a16="http://schemas.microsoft.com/office/drawing/2014/main" id="{5B6E1125-8D73-DFC4-50E3-D9AFF8FC3A8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74943" y="375954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40" name="Segnaposto testo 6">
            <a:extLst>
              <a:ext uri="{FF2B5EF4-FFF2-40B4-BE49-F238E27FC236}">
                <a16:creationId xmlns:a16="http://schemas.microsoft.com/office/drawing/2014/main" id="{49B8B367-4A49-246B-102A-EFA54FFD1D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08577" y="3504018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05.</a:t>
            </a:r>
          </a:p>
        </p:txBody>
      </p:sp>
    </p:spTree>
    <p:extLst>
      <p:ext uri="{BB962C8B-B14F-4D97-AF65-F5344CB8AC3E}">
        <p14:creationId xmlns:p14="http://schemas.microsoft.com/office/powerpoint/2010/main" val="26821099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526077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3729" y="579769"/>
            <a:ext cx="4440725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Fare </a:t>
            </a:r>
            <a:r>
              <a:rPr lang="en-US" noProof="0" err="1"/>
              <a:t>clic</a:t>
            </a:r>
            <a:r>
              <a:rPr lang="en-US" noProof="0"/>
              <a:t> per </a:t>
            </a:r>
            <a:r>
              <a:rPr lang="en-US" noProof="0" err="1"/>
              <a:t>modificare</a:t>
            </a:r>
            <a:r>
              <a:rPr lang="en-US" noProof="0"/>
              <a:t> </a:t>
            </a:r>
            <a:r>
              <a:rPr lang="en-US" noProof="0" err="1"/>
              <a:t>gli</a:t>
            </a:r>
            <a:r>
              <a:rPr lang="en-US" noProof="0"/>
              <a:t> </a:t>
            </a:r>
            <a:r>
              <a:rPr lang="en-US" noProof="0" err="1"/>
              <a:t>stili</a:t>
            </a:r>
            <a:r>
              <a:rPr lang="en-US" noProof="0"/>
              <a:t> del testo </a:t>
            </a:r>
            <a:r>
              <a:rPr lang="en-US" noProof="0" err="1"/>
              <a:t>dello</a:t>
            </a:r>
            <a:r>
              <a:rPr lang="en-US" noProof="0"/>
              <a:t> schema</a:t>
            </a:r>
          </a:p>
          <a:p>
            <a:pPr lvl="1"/>
            <a:r>
              <a:rPr lang="en-US" noProof="0"/>
              <a:t>Secondo </a:t>
            </a:r>
            <a:r>
              <a:rPr lang="en-US" noProof="0" err="1"/>
              <a:t>livello</a:t>
            </a:r>
            <a:endParaRPr lang="en-US" noProof="0"/>
          </a:p>
          <a:p>
            <a:pPr lvl="2"/>
            <a:r>
              <a:rPr lang="en-US" noProof="0"/>
              <a:t>Terzo </a:t>
            </a:r>
            <a:r>
              <a:rPr lang="en-US" noProof="0" err="1"/>
              <a:t>livello</a:t>
            </a:r>
            <a:endParaRPr lang="en-US" noProof="0"/>
          </a:p>
          <a:p>
            <a:pPr lvl="3"/>
            <a:r>
              <a:rPr lang="en-US" noProof="0"/>
              <a:t>Quarto </a:t>
            </a:r>
            <a:r>
              <a:rPr lang="en-US" noProof="0" err="1"/>
              <a:t>livello</a:t>
            </a:r>
            <a:endParaRPr lang="en-US" noProof="0"/>
          </a:p>
          <a:p>
            <a:pPr lvl="4"/>
            <a:r>
              <a:rPr lang="en-US" noProof="0"/>
              <a:t>Quinto </a:t>
            </a:r>
            <a:r>
              <a:rPr lang="en-US" noProof="0" err="1"/>
              <a:t>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8936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7" y="682644"/>
            <a:ext cx="8235337" cy="374312"/>
          </a:xfrm>
        </p:spPr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4926" y="1228726"/>
            <a:ext cx="8235339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01402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51DC5569-82D5-B8FC-A358-C15B05680C18}"/>
              </a:ext>
            </a:extLst>
          </p:cNvPr>
          <p:cNvCxnSpPr>
            <a:cxnSpLocks/>
          </p:cNvCxnSpPr>
          <p:nvPr/>
        </p:nvCxnSpPr>
        <p:spPr>
          <a:xfrm flipV="1">
            <a:off x="434925" y="2975375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5FF0FB57-E0E9-C24D-5C2B-4357CE7BDF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05AFB9D-601F-E6B7-ABB3-225E9CA1A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cxnSp>
        <p:nvCxnSpPr>
          <p:cNvPr id="36" name="Connettore 1 35">
            <a:extLst>
              <a:ext uri="{FF2B5EF4-FFF2-40B4-BE49-F238E27FC236}">
                <a16:creationId xmlns:a16="http://schemas.microsoft.com/office/drawing/2014/main" id="{C853A917-22CB-21BC-144D-4FC190587E83}"/>
              </a:ext>
            </a:extLst>
          </p:cNvPr>
          <p:cNvCxnSpPr>
            <a:cxnSpLocks/>
          </p:cNvCxnSpPr>
          <p:nvPr/>
        </p:nvCxnSpPr>
        <p:spPr>
          <a:xfrm flipV="1">
            <a:off x="3811205" y="2400364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D9ED113D-1E2E-C506-21E5-6D04FDABF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4926" y="2684790"/>
            <a:ext cx="8367290" cy="1459757"/>
          </a:xfrm>
          <a:prstGeom prst="rect">
            <a:avLst/>
          </a:prstGeom>
        </p:spPr>
      </p:pic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066F345-0A53-FA29-32EC-CD883D59DF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501" y="1079183"/>
            <a:ext cx="4136501" cy="86677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cxnSp>
        <p:nvCxnSpPr>
          <p:cNvPr id="39" name="Connettore 1 38">
            <a:extLst>
              <a:ext uri="{FF2B5EF4-FFF2-40B4-BE49-F238E27FC236}">
                <a16:creationId xmlns:a16="http://schemas.microsoft.com/office/drawing/2014/main" id="{1BAFB300-4F43-286F-F709-DB41878705F2}"/>
              </a:ext>
            </a:extLst>
          </p:cNvPr>
          <p:cNvCxnSpPr>
            <a:cxnSpLocks/>
          </p:cNvCxnSpPr>
          <p:nvPr/>
        </p:nvCxnSpPr>
        <p:spPr>
          <a:xfrm flipV="1">
            <a:off x="7280303" y="1808141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493D390D-0E83-FEAC-83ED-060DFF9EBD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5501" y="4229532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C6BDC45E-60FE-0FA9-F661-C46A0456E5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0410" y="2827760"/>
            <a:ext cx="1490028" cy="866775"/>
          </a:xfrm>
          <a:prstGeom prst="rect">
            <a:avLst/>
          </a:prstGeom>
        </p:spPr>
        <p:txBody>
          <a:bodyPr/>
          <a:lstStyle>
            <a:lvl1pPr>
              <a:defRPr sz="104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cxnSp>
        <p:nvCxnSpPr>
          <p:cNvPr id="42" name="Connettore 1 41">
            <a:extLst>
              <a:ext uri="{FF2B5EF4-FFF2-40B4-BE49-F238E27FC236}">
                <a16:creationId xmlns:a16="http://schemas.microsoft.com/office/drawing/2014/main" id="{EB3829CB-D05E-9FE1-4ED6-02D3224C5AC8}"/>
              </a:ext>
            </a:extLst>
          </p:cNvPr>
          <p:cNvCxnSpPr>
            <a:cxnSpLocks/>
          </p:cNvCxnSpPr>
          <p:nvPr/>
        </p:nvCxnSpPr>
        <p:spPr>
          <a:xfrm flipV="1">
            <a:off x="2129253" y="2685876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egnaposto testo 6">
            <a:extLst>
              <a:ext uri="{FF2B5EF4-FFF2-40B4-BE49-F238E27FC236}">
                <a16:creationId xmlns:a16="http://schemas.microsoft.com/office/drawing/2014/main" id="{EBFD6CC0-BABA-C94F-8FA9-2C6CF2AA5B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1780" y="3654524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37" name="Segnaposto testo 6">
            <a:extLst>
              <a:ext uri="{FF2B5EF4-FFF2-40B4-BE49-F238E27FC236}">
                <a16:creationId xmlns:a16="http://schemas.microsoft.com/office/drawing/2014/main" id="{C972CBCB-7907-D1CD-805A-627B01F0B0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26690" y="2252750"/>
            <a:ext cx="1490028" cy="866775"/>
          </a:xfrm>
          <a:prstGeom prst="rect">
            <a:avLst/>
          </a:prstGeom>
        </p:spPr>
        <p:txBody>
          <a:bodyPr/>
          <a:lstStyle>
            <a:lvl1pPr>
              <a:defRPr sz="104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cxnSp>
        <p:nvCxnSpPr>
          <p:cNvPr id="45" name="Connettore 1 44">
            <a:extLst>
              <a:ext uri="{FF2B5EF4-FFF2-40B4-BE49-F238E27FC236}">
                <a16:creationId xmlns:a16="http://schemas.microsoft.com/office/drawing/2014/main" id="{51D3297C-DA57-BB7E-1E4D-CA555C10391F}"/>
              </a:ext>
            </a:extLst>
          </p:cNvPr>
          <p:cNvCxnSpPr>
            <a:cxnSpLocks/>
          </p:cNvCxnSpPr>
          <p:nvPr/>
        </p:nvCxnSpPr>
        <p:spPr>
          <a:xfrm flipV="1">
            <a:off x="5545028" y="2103659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testo 6">
            <a:extLst>
              <a:ext uri="{FF2B5EF4-FFF2-40B4-BE49-F238E27FC236}">
                <a16:creationId xmlns:a16="http://schemas.microsoft.com/office/drawing/2014/main" id="{ED6AD2C9-B553-7ECC-6B4F-F40B073317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0878" y="3062299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40" name="Segnaposto testo 6">
            <a:extLst>
              <a:ext uri="{FF2B5EF4-FFF2-40B4-BE49-F238E27FC236}">
                <a16:creationId xmlns:a16="http://schemas.microsoft.com/office/drawing/2014/main" id="{6E5B3D8A-5DA0-B0DE-A488-53CDA0C9AD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95787" y="1660526"/>
            <a:ext cx="1490028" cy="866775"/>
          </a:xfrm>
          <a:prstGeom prst="rect">
            <a:avLst/>
          </a:prstGeom>
        </p:spPr>
        <p:txBody>
          <a:bodyPr/>
          <a:lstStyle>
            <a:lvl1pPr>
              <a:defRPr sz="104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41" name="Segnaposto testo 6">
            <a:extLst>
              <a:ext uri="{FF2B5EF4-FFF2-40B4-BE49-F238E27FC236}">
                <a16:creationId xmlns:a16="http://schemas.microsoft.com/office/drawing/2014/main" id="{F19677E3-50D5-A668-70D4-DABB14A116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9828" y="3940032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43" name="Segnaposto testo 6">
            <a:extLst>
              <a:ext uri="{FF2B5EF4-FFF2-40B4-BE49-F238E27FC236}">
                <a16:creationId xmlns:a16="http://schemas.microsoft.com/office/drawing/2014/main" id="{BF9696CB-3688-32F5-05FE-FF6B08B805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44738" y="2538259"/>
            <a:ext cx="1490028" cy="866775"/>
          </a:xfrm>
          <a:prstGeom prst="rect">
            <a:avLst/>
          </a:prstGeom>
        </p:spPr>
        <p:txBody>
          <a:bodyPr/>
          <a:lstStyle>
            <a:lvl1pPr>
              <a:defRPr sz="104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44" name="Segnaposto testo 6">
            <a:extLst>
              <a:ext uri="{FF2B5EF4-FFF2-40B4-BE49-F238E27FC236}">
                <a16:creationId xmlns:a16="http://schemas.microsoft.com/office/drawing/2014/main" id="{AEDDD9A5-C645-2B86-B339-4DE9360491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45603" y="3357817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46" name="Segnaposto testo 6">
            <a:extLst>
              <a:ext uri="{FF2B5EF4-FFF2-40B4-BE49-F238E27FC236}">
                <a16:creationId xmlns:a16="http://schemas.microsoft.com/office/drawing/2014/main" id="{9A8F2E9E-0677-9E63-6113-23E48BF7B5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60513" y="1956043"/>
            <a:ext cx="1490028" cy="866775"/>
          </a:xfrm>
          <a:prstGeom prst="rect">
            <a:avLst/>
          </a:prstGeom>
        </p:spPr>
        <p:txBody>
          <a:bodyPr/>
          <a:lstStyle>
            <a:lvl1pPr>
              <a:defRPr sz="104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6888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F0FB57-E0E9-C24D-5C2B-4357CE7BDF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05AFB9D-601F-E6B7-ABB3-225E9CA1A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9ED113D-1E2E-C506-21E5-6D04FDABF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4926" y="2684790"/>
            <a:ext cx="8367290" cy="1459757"/>
          </a:xfrm>
          <a:prstGeom prst="rect">
            <a:avLst/>
          </a:prstGeom>
        </p:spPr>
      </p:pic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493D390D-0E83-FEAC-83ED-060DFF9EBD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7" y="4221537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51DC5569-82D5-B8FC-A358-C15B05680C18}"/>
              </a:ext>
            </a:extLst>
          </p:cNvPr>
          <p:cNvCxnSpPr>
            <a:cxnSpLocks/>
          </p:cNvCxnSpPr>
          <p:nvPr/>
        </p:nvCxnSpPr>
        <p:spPr>
          <a:xfrm flipV="1">
            <a:off x="434351" y="2975375"/>
            <a:ext cx="0" cy="11707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C6BDC45E-60FE-0FA9-F661-C46A0456E5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839" y="2827760"/>
            <a:ext cx="1738457" cy="866775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2281CC73-3D3B-DC8E-77BE-E902D745D9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800" y="3851962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59CD7059-48EE-81B6-64E1-AB28C64024B5}"/>
              </a:ext>
            </a:extLst>
          </p:cNvPr>
          <p:cNvCxnSpPr>
            <a:cxnSpLocks/>
          </p:cNvCxnSpPr>
          <p:nvPr/>
        </p:nvCxnSpPr>
        <p:spPr>
          <a:xfrm flipV="1">
            <a:off x="2627225" y="2597804"/>
            <a:ext cx="0" cy="11707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51AAEB25-096B-DAB0-7883-733D1DF154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42712" y="2450186"/>
            <a:ext cx="1738457" cy="866775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24" name="Segnaposto testo 6">
            <a:extLst>
              <a:ext uri="{FF2B5EF4-FFF2-40B4-BE49-F238E27FC236}">
                <a16:creationId xmlns:a16="http://schemas.microsoft.com/office/drawing/2014/main" id="{612767B3-CA67-49FA-4265-EAC3D252058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19526" y="3478713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cxnSp>
        <p:nvCxnSpPr>
          <p:cNvPr id="25" name="Connettore 1 24">
            <a:extLst>
              <a:ext uri="{FF2B5EF4-FFF2-40B4-BE49-F238E27FC236}">
                <a16:creationId xmlns:a16="http://schemas.microsoft.com/office/drawing/2014/main" id="{5D405695-F41F-2904-55F9-76C6325C0A47}"/>
              </a:ext>
            </a:extLst>
          </p:cNvPr>
          <p:cNvCxnSpPr>
            <a:cxnSpLocks/>
          </p:cNvCxnSpPr>
          <p:nvPr/>
        </p:nvCxnSpPr>
        <p:spPr>
          <a:xfrm flipV="1">
            <a:off x="4818951" y="2224556"/>
            <a:ext cx="0" cy="11707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egnaposto testo 6">
            <a:extLst>
              <a:ext uri="{FF2B5EF4-FFF2-40B4-BE49-F238E27FC236}">
                <a16:creationId xmlns:a16="http://schemas.microsoft.com/office/drawing/2014/main" id="{C6EC8F04-464E-970A-5E64-2CFED8776A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34437" y="2076940"/>
            <a:ext cx="1738457" cy="866775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27" name="Segnaposto testo 6">
            <a:extLst>
              <a:ext uri="{FF2B5EF4-FFF2-40B4-BE49-F238E27FC236}">
                <a16:creationId xmlns:a16="http://schemas.microsoft.com/office/drawing/2014/main" id="{453CF911-CF32-FA20-8BF8-F752DB75E2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12400" y="3105147"/>
            <a:ext cx="491118" cy="180023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72328E5B-F7A6-9FA1-E5AD-60FA6CED8A20}"/>
              </a:ext>
            </a:extLst>
          </p:cNvPr>
          <p:cNvCxnSpPr>
            <a:cxnSpLocks/>
          </p:cNvCxnSpPr>
          <p:nvPr/>
        </p:nvCxnSpPr>
        <p:spPr>
          <a:xfrm flipV="1">
            <a:off x="7011825" y="1850988"/>
            <a:ext cx="0" cy="11707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testo 6">
            <a:extLst>
              <a:ext uri="{FF2B5EF4-FFF2-40B4-BE49-F238E27FC236}">
                <a16:creationId xmlns:a16="http://schemas.microsoft.com/office/drawing/2014/main" id="{0A0AA8B3-3031-ABD4-23DA-3F4A065C6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7311" y="1703372"/>
            <a:ext cx="1738457" cy="866775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BA804C77-9261-FD7B-5516-8AC4854956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501" y="1079183"/>
            <a:ext cx="4136501" cy="86677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5844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51DC5569-82D5-B8FC-A358-C15B05680C18}"/>
              </a:ext>
            </a:extLst>
          </p:cNvPr>
          <p:cNvCxnSpPr>
            <a:cxnSpLocks/>
          </p:cNvCxnSpPr>
          <p:nvPr/>
        </p:nvCxnSpPr>
        <p:spPr>
          <a:xfrm flipV="1">
            <a:off x="434925" y="2967818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59CD7059-48EE-81B6-64E1-AB28C64024B5}"/>
              </a:ext>
            </a:extLst>
          </p:cNvPr>
          <p:cNvCxnSpPr>
            <a:cxnSpLocks/>
          </p:cNvCxnSpPr>
          <p:nvPr/>
        </p:nvCxnSpPr>
        <p:spPr>
          <a:xfrm flipV="1">
            <a:off x="3741026" y="2402566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>
            <a:extLst>
              <a:ext uri="{FF2B5EF4-FFF2-40B4-BE49-F238E27FC236}">
                <a16:creationId xmlns:a16="http://schemas.microsoft.com/office/drawing/2014/main" id="{5D405695-F41F-2904-55F9-76C6325C0A47}"/>
              </a:ext>
            </a:extLst>
          </p:cNvPr>
          <p:cNvCxnSpPr>
            <a:cxnSpLocks/>
          </p:cNvCxnSpPr>
          <p:nvPr/>
        </p:nvCxnSpPr>
        <p:spPr>
          <a:xfrm flipV="1">
            <a:off x="7048274" y="1837817"/>
            <a:ext cx="0" cy="1170769"/>
          </a:xfrm>
          <a:prstGeom prst="line">
            <a:avLst/>
          </a:prstGeom>
          <a:ln w="12700">
            <a:solidFill>
              <a:srgbClr val="007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5FF0FB57-E0E9-C24D-5C2B-4357CE7BDF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05AFB9D-601F-E6B7-ABB3-225E9CA1A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9ED113D-1E2E-C506-21E5-6D04FDABF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4926" y="2684790"/>
            <a:ext cx="8367290" cy="1459757"/>
          </a:xfrm>
          <a:prstGeom prst="rect">
            <a:avLst/>
          </a:prstGeom>
        </p:spPr>
      </p:pic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493D390D-0E83-FEAC-83ED-060DFF9EBD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3935" y="4229532"/>
            <a:ext cx="594253" cy="180023"/>
          </a:xfrm>
          <a:prstGeom prst="rect">
            <a:avLst/>
          </a:prstGeom>
        </p:spPr>
        <p:txBody>
          <a:bodyPr/>
          <a:lstStyle>
            <a:lvl1pPr>
              <a:defRPr sz="1198" b="1">
                <a:solidFill>
                  <a:schemeClr val="tx2"/>
                </a:solidFill>
                <a:latin typeface="+mj-lt"/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C6BDC45E-60FE-0FA9-F661-C46A0456E5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0413" y="2827760"/>
            <a:ext cx="1738457" cy="866775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2281CC73-3D3B-DC8E-77BE-E902D745D9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90035" y="3664280"/>
            <a:ext cx="594253" cy="180023"/>
          </a:xfrm>
          <a:prstGeom prst="rect">
            <a:avLst/>
          </a:prstGeom>
        </p:spPr>
        <p:txBody>
          <a:bodyPr/>
          <a:lstStyle>
            <a:lvl1pPr>
              <a:defRPr sz="1198" b="1">
                <a:solidFill>
                  <a:schemeClr val="tx2"/>
                </a:solidFill>
                <a:latin typeface="+mj-lt"/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51AAEB25-096B-DAB0-7883-733D1DF154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56513" y="2262506"/>
            <a:ext cx="1738457" cy="866775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24" name="Segnaposto testo 6">
            <a:extLst>
              <a:ext uri="{FF2B5EF4-FFF2-40B4-BE49-F238E27FC236}">
                <a16:creationId xmlns:a16="http://schemas.microsoft.com/office/drawing/2014/main" id="{612767B3-CA67-49FA-4265-EAC3D252058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97283" y="3099531"/>
            <a:ext cx="594253" cy="180023"/>
          </a:xfrm>
          <a:prstGeom prst="rect">
            <a:avLst/>
          </a:prstGeom>
        </p:spPr>
        <p:txBody>
          <a:bodyPr/>
          <a:lstStyle>
            <a:lvl1pPr>
              <a:defRPr sz="1198" b="1">
                <a:solidFill>
                  <a:schemeClr val="tx2"/>
                </a:solidFill>
                <a:latin typeface="+mj-lt"/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2025</a:t>
            </a:r>
          </a:p>
        </p:txBody>
      </p:sp>
      <p:sp>
        <p:nvSpPr>
          <p:cNvPr id="26" name="Segnaposto testo 6">
            <a:extLst>
              <a:ext uri="{FF2B5EF4-FFF2-40B4-BE49-F238E27FC236}">
                <a16:creationId xmlns:a16="http://schemas.microsoft.com/office/drawing/2014/main" id="{C6EC8F04-464E-970A-5E64-2CFED8776A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63762" y="1697758"/>
            <a:ext cx="1738457" cy="866775"/>
          </a:xfrm>
          <a:prstGeom prst="rect">
            <a:avLst/>
          </a:prstGeom>
        </p:spPr>
        <p:txBody>
          <a:bodyPr/>
          <a:lstStyle>
            <a:lvl1pPr>
              <a:defRPr sz="11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5" name="Segnaposto testo 6">
            <a:extLst>
              <a:ext uri="{FF2B5EF4-FFF2-40B4-BE49-F238E27FC236}">
                <a16:creationId xmlns:a16="http://schemas.microsoft.com/office/drawing/2014/main" id="{B41218C9-B98C-431A-C184-B19871101A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501" y="1079183"/>
            <a:ext cx="4136501" cy="86677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98">
                <a:solidFill>
                  <a:schemeClr val="tx2"/>
                </a:solidFill>
              </a:defRPr>
            </a:lvl1pPr>
            <a:lvl2pPr>
              <a:defRPr sz="1498">
                <a:solidFill>
                  <a:schemeClr val="tx2"/>
                </a:solidFill>
              </a:defRPr>
            </a:lvl2pPr>
            <a:lvl3pPr>
              <a:defRPr sz="1498">
                <a:solidFill>
                  <a:schemeClr val="tx2"/>
                </a:solidFill>
              </a:defRPr>
            </a:lvl3pPr>
            <a:lvl4pPr>
              <a:defRPr sz="1498">
                <a:solidFill>
                  <a:schemeClr val="tx2"/>
                </a:solidFill>
              </a:defRPr>
            </a:lvl4pPr>
            <a:lvl5pPr>
              <a:defRPr sz="1498">
                <a:solidFill>
                  <a:schemeClr val="tx2"/>
                </a:solidFill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99979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aragr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526077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8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16E1A57-A352-400D-138D-B0CF6FFD3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4928" y="1833047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6BA7D8BC-DE4E-B466-656F-4E4BAC850A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55129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81BFA9E4-8CF1-6A6A-DC7B-DF3D7A7B67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5129" y="1833047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0C7DD903-849D-0126-BFBA-898970DBE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925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79CAAFFD-E3E1-16E8-FA84-AA7F17199C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925" y="1833047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0956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sto+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BC8FD17-0095-08EB-1362-0D8753605E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900"/>
          <a:stretch/>
        </p:blipFill>
        <p:spPr>
          <a:xfrm>
            <a:off x="4333294" y="2"/>
            <a:ext cx="4810709" cy="51435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E3144A-EB8D-4AAB-70A7-FDC2375A2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6" y="579769"/>
            <a:ext cx="3700926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Text + Image</a:t>
            </a: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6BF5F623-E937-2FCA-26C6-016B01CB26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6" y="1411042"/>
            <a:ext cx="3700926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quidam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quidam </a:t>
            </a:r>
            <a:r>
              <a:rPr lang="it-IT" err="1"/>
              <a:t>conerat</a:t>
            </a:r>
            <a:r>
              <a:rPr lang="it-IT"/>
              <a:t> sum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autemin</a:t>
            </a:r>
            <a:r>
              <a:rPr lang="it-IT"/>
              <a:t> vel </a:t>
            </a:r>
            <a:r>
              <a:rPr lang="it-IT" err="1"/>
              <a:t>eum</a:t>
            </a:r>
            <a:r>
              <a:rPr lang="it-IT"/>
              <a:t> </a:t>
            </a:r>
            <a:r>
              <a:rPr lang="it-IT" err="1"/>
              <a:t>iriure</a:t>
            </a:r>
            <a:r>
              <a:rPr lang="it-IT"/>
              <a:t> dolor molesti.</a:t>
            </a:r>
          </a:p>
        </p:txBody>
      </p:sp>
    </p:spTree>
    <p:extLst>
      <p:ext uri="{BB962C8B-B14F-4D97-AF65-F5344CB8AC3E}">
        <p14:creationId xmlns:p14="http://schemas.microsoft.com/office/powerpoint/2010/main" val="3512643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526077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3729" y="579769"/>
            <a:ext cx="4440725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684949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azione_Fondo bi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7247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EB8FB2-B3A8-6D1B-303E-A20A68DD06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92" y="2300741"/>
            <a:ext cx="7886618" cy="542021"/>
          </a:xfrm>
        </p:spPr>
        <p:txBody>
          <a:bodyPr>
            <a:no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it-IT"/>
              <a:t>Thank </a:t>
            </a:r>
            <a:r>
              <a:rPr lang="it-IT" err="1"/>
              <a:t>You</a:t>
            </a:r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29C4BFC1-89C2-54F2-1CFB-FBC8A4289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229" t="34357" r="30913" b="37583"/>
          <a:stretch/>
        </p:blipFill>
        <p:spPr>
          <a:xfrm>
            <a:off x="434929" y="4572666"/>
            <a:ext cx="714197" cy="37414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BC02A-F905-4D43-A828-E2DAFF70AA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7FD80-36B2-4A35-9DC1-719F297C75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812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7217135-C730-99B9-E1AE-625095F48F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16" name="Segnaposto data 15">
            <a:extLst>
              <a:ext uri="{FF2B5EF4-FFF2-40B4-BE49-F238E27FC236}">
                <a16:creationId xmlns:a16="http://schemas.microsoft.com/office/drawing/2014/main" id="{428D2F6F-9788-EC29-1B46-13738E86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1156434-C8BB-64A3-8A54-D05DED77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92" y="1812500"/>
            <a:ext cx="7886618" cy="44795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8E8E686-DF41-B0C0-1392-9F2C7FED1024}"/>
              </a:ext>
            </a:extLst>
          </p:cNvPr>
          <p:cNvGrpSpPr/>
          <p:nvPr/>
        </p:nvGrpSpPr>
        <p:grpSpPr>
          <a:xfrm>
            <a:off x="1" y="2883051"/>
            <a:ext cx="9144000" cy="2260453"/>
            <a:chOff x="1" y="2883050"/>
            <a:chExt cx="9144000" cy="2260453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1DD33165-0933-8405-D246-B16DF6E88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" y="2883050"/>
              <a:ext cx="9144000" cy="2260453"/>
            </a:xfrm>
            <a:prstGeom prst="rect">
              <a:avLst/>
            </a:prstGeom>
          </p:spPr>
        </p:pic>
        <p:pic>
          <p:nvPicPr>
            <p:cNvPr id="3" name="Elemento grafico 2">
              <a:extLst>
                <a:ext uri="{FF2B5EF4-FFF2-40B4-BE49-F238E27FC236}">
                  <a16:creationId xmlns:a16="http://schemas.microsoft.com/office/drawing/2014/main" id="{848EE2D5-67C7-DD6A-FF21-FE95C7BEA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31229" t="34357" r="30913" b="37583"/>
            <a:stretch/>
          </p:blipFill>
          <p:spPr>
            <a:xfrm>
              <a:off x="434925" y="4142144"/>
              <a:ext cx="1190778" cy="623813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039AAA-6AFB-D359-F706-83DE47BC1D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27FD80-36B2-4A35-9DC1-719F297C75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34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fondo fotografi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Cover with picture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CC8C625A-3CCF-58EC-02E6-208DBBBE03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93" y="1201755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6" name="Segnaposto data 15">
            <a:extLst>
              <a:ext uri="{FF2B5EF4-FFF2-40B4-BE49-F238E27FC236}">
                <a16:creationId xmlns:a16="http://schemas.microsoft.com/office/drawing/2014/main" id="{428D2F6F-9788-EC29-1B46-13738E86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ACA-3DE8-1F4B-8CA1-3002864410C0}" type="datetimeFigureOut">
              <a:rPr lang="it-IT" smtClean="0"/>
              <a:pPr/>
              <a:t>05/06/2025</a:t>
            </a:fld>
            <a:endParaRPr lang="it-IT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E7947BC2-FD85-D248-9543-7C43AA5DC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1229" t="34357" r="30913" b="37583"/>
          <a:stretch/>
        </p:blipFill>
        <p:spPr>
          <a:xfrm>
            <a:off x="434925" y="4142145"/>
            <a:ext cx="1190778" cy="62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2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ayout personalizza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D0B6AB-1A4F-6B2B-D8A1-3D2B535FF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Cover with </a:t>
            </a:r>
            <a:r>
              <a:rPr lang="it-IT" err="1"/>
              <a:t>institutional</a:t>
            </a:r>
            <a:r>
              <a:rPr lang="it-IT"/>
              <a:t> </a:t>
            </a:r>
            <a:r>
              <a:rPr lang="it-IT" err="1"/>
              <a:t>colour</a:t>
            </a:r>
            <a:endParaRPr lang="it-IT"/>
          </a:p>
        </p:txBody>
      </p:sp>
      <p:sp>
        <p:nvSpPr>
          <p:cNvPr id="4" name="Segnaposto testo 16">
            <a:extLst>
              <a:ext uri="{FF2B5EF4-FFF2-40B4-BE49-F238E27FC236}">
                <a16:creationId xmlns:a16="http://schemas.microsoft.com/office/drawing/2014/main" id="{32288B00-1B4E-43E5-020E-E8E9BA3449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93" y="1193781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2C2EE5DE-1FA1-1CA8-128E-7E6389EA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ACA-3DE8-1F4B-8CA1-3002864410C0}" type="datetimeFigureOut">
              <a:rPr lang="it-IT" smtClean="0"/>
              <a:pPr/>
              <a:t>05/06/2025</a:t>
            </a:fld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D14965FB-636C-1664-9A0D-18B6B27CB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229" t="34357" r="30913" b="37583"/>
          <a:stretch/>
        </p:blipFill>
        <p:spPr>
          <a:xfrm>
            <a:off x="434925" y="4142145"/>
            <a:ext cx="1190778" cy="62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56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Layout personalizza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D0B6AB-1A4F-6B2B-D8A1-3D2B535FF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Cover with </a:t>
            </a:r>
            <a:r>
              <a:rPr lang="it-IT" err="1"/>
              <a:t>institutional</a:t>
            </a:r>
            <a:r>
              <a:rPr lang="it-IT"/>
              <a:t> </a:t>
            </a:r>
            <a:r>
              <a:rPr lang="it-IT" err="1"/>
              <a:t>colour</a:t>
            </a:r>
            <a:endParaRPr lang="it-IT"/>
          </a:p>
        </p:txBody>
      </p:sp>
      <p:sp>
        <p:nvSpPr>
          <p:cNvPr id="4" name="Segnaposto testo 16">
            <a:extLst>
              <a:ext uri="{FF2B5EF4-FFF2-40B4-BE49-F238E27FC236}">
                <a16:creationId xmlns:a16="http://schemas.microsoft.com/office/drawing/2014/main" id="{32288B00-1B4E-43E5-020E-E8E9BA3449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93" y="1201755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2C2EE5DE-1FA1-1CA8-128E-7E6389EA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ACA-3DE8-1F4B-8CA1-3002864410C0}" type="datetimeFigureOut">
              <a:rPr lang="it-IT" smtClean="0"/>
              <a:pPr/>
              <a:t>05/06/2025</a:t>
            </a:fld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D14965FB-636C-1664-9A0D-18B6B27CB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229" t="34357" r="30913" b="37583"/>
          <a:stretch/>
        </p:blipFill>
        <p:spPr>
          <a:xfrm>
            <a:off x="434925" y="4142145"/>
            <a:ext cx="1190778" cy="62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39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pertina fondo fotografi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5B630768-61A3-D6A5-C32F-5099BB33A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25704" y="1557793"/>
            <a:ext cx="2506658" cy="837566"/>
          </a:xfrm>
          <a:prstGeom prst="rect">
            <a:avLst/>
          </a:prstGeom>
        </p:spPr>
      </p:pic>
      <p:sp>
        <p:nvSpPr>
          <p:cNvPr id="16" name="Segnaposto data 15">
            <a:extLst>
              <a:ext uri="{FF2B5EF4-FFF2-40B4-BE49-F238E27FC236}">
                <a16:creationId xmlns:a16="http://schemas.microsoft.com/office/drawing/2014/main" id="{428D2F6F-9788-EC29-1B46-13738E86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ACA-3DE8-1F4B-8CA1-3002864410C0}" type="datetimeFigureOut">
              <a:rPr lang="it-IT" smtClean="0"/>
              <a:pPr/>
              <a:t>05/06/2025</a:t>
            </a:fld>
            <a:endParaRPr lang="it-IT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FB67B1D5-1452-C0FD-4F47-D0B4DE1D0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1229" t="34357" r="30913" b="37583"/>
          <a:stretch/>
        </p:blipFill>
        <p:spPr>
          <a:xfrm>
            <a:off x="434925" y="4142145"/>
            <a:ext cx="1190778" cy="62381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D646179-352D-DCDF-29F6-4CF650680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5" y="1109842"/>
            <a:ext cx="4253146" cy="447951"/>
          </a:xfrm>
        </p:spPr>
        <p:txBody>
          <a:bodyPr/>
          <a:lstStyle>
            <a:lvl1pPr algn="l">
              <a:defRPr/>
            </a:lvl1pPr>
          </a:lstStyle>
          <a:p>
            <a:r>
              <a:rPr lang="it-IT"/>
              <a:t>Cover with </a:t>
            </a:r>
            <a:r>
              <a:rPr lang="it-IT" err="1"/>
              <a:t>astract</a:t>
            </a:r>
            <a:r>
              <a:rPr lang="it-IT"/>
              <a:t> picture &amp; </a:t>
            </a:r>
            <a:r>
              <a:rPr lang="it-IT" err="1"/>
              <a:t>rising</a:t>
            </a:r>
            <a:r>
              <a:rPr lang="it-IT"/>
              <a:t> bar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32D4D-7388-4272-0DAE-19411C8229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27FD80-36B2-4A35-9DC1-719F297C75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26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Layout personalizza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7BF32E19-CA8F-E207-A388-B0C4AA129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42241" y="1595346"/>
            <a:ext cx="1677338" cy="68952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4D0B6AB-1A4F-6B2B-D8A1-3D2B535FF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Cover with </a:t>
            </a:r>
            <a:r>
              <a:rPr lang="it-IT" err="1"/>
              <a:t>institutional</a:t>
            </a:r>
            <a:r>
              <a:rPr lang="it-IT"/>
              <a:t> </a:t>
            </a:r>
            <a:r>
              <a:rPr lang="it-IT" err="1"/>
              <a:t>colour</a:t>
            </a:r>
            <a:endParaRPr lang="it-IT"/>
          </a:p>
        </p:txBody>
      </p:sp>
      <p:sp>
        <p:nvSpPr>
          <p:cNvPr id="4" name="Segnaposto testo 16">
            <a:extLst>
              <a:ext uri="{FF2B5EF4-FFF2-40B4-BE49-F238E27FC236}">
                <a16:creationId xmlns:a16="http://schemas.microsoft.com/office/drawing/2014/main" id="{32288B00-1B4E-43E5-020E-E8E9BA3449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4" y="1182861"/>
            <a:ext cx="7886618" cy="8249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>
              <a:buNone/>
              <a:defRPr sz="2996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it-IT"/>
              <a:t>Title with words to be </a:t>
            </a:r>
          </a:p>
          <a:p>
            <a:pPr lvl="0"/>
            <a:r>
              <a:rPr lang="it-IT" err="1"/>
              <a:t>Underlined</a:t>
            </a:r>
            <a:r>
              <a:rPr lang="it-IT"/>
              <a:t> with the </a:t>
            </a:r>
            <a:r>
              <a:rPr lang="it-IT" err="1"/>
              <a:t>rising</a:t>
            </a:r>
            <a:r>
              <a:rPr lang="it-IT"/>
              <a:t> bar.</a:t>
            </a: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664377FC-4850-0A55-6125-96F3BDE1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229" t="34357" r="30913" b="37583"/>
          <a:stretch/>
        </p:blipFill>
        <p:spPr>
          <a:xfrm>
            <a:off x="434925" y="4142145"/>
            <a:ext cx="1190778" cy="62381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D506D36-876B-C261-8396-2BF516A86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450" y="4126975"/>
            <a:ext cx="1640483" cy="63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02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741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0F6B7-5510-3FFC-D5D2-5415B3FF1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176561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 err="1"/>
              <a:t>Summary</a:t>
            </a:r>
            <a:endParaRPr lang="it-IT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E70E8C5-FA65-B135-F67C-C662AE8B9C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4943" y="82281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8D224DB2-8895-1566-BB9D-61FCFBA332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2494" y="567291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01.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B3B8672D-022B-6F94-CE58-5E27A79FD0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4943" y="155760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04736FBA-794A-C327-24CB-5CBA1B6BBC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2494" y="1302078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02.</a:t>
            </a:r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40E2D645-5B1A-7D7C-8533-FA77F1D9E9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74943" y="2293097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1" name="Segnaposto testo 6">
            <a:extLst>
              <a:ext uri="{FF2B5EF4-FFF2-40B4-BE49-F238E27FC236}">
                <a16:creationId xmlns:a16="http://schemas.microsoft.com/office/drawing/2014/main" id="{0D5E8265-A408-B6F4-3F87-3ABD803C83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2494" y="2037573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03.</a:t>
            </a:r>
          </a:p>
        </p:txBody>
      </p:sp>
      <p:sp>
        <p:nvSpPr>
          <p:cNvPr id="36" name="Segnaposto testo 6">
            <a:extLst>
              <a:ext uri="{FF2B5EF4-FFF2-40B4-BE49-F238E27FC236}">
                <a16:creationId xmlns:a16="http://schemas.microsoft.com/office/drawing/2014/main" id="{4B500303-C410-28FF-2BB8-35A468C306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74943" y="302404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7" name="Segnaposto testo 6">
            <a:extLst>
              <a:ext uri="{FF2B5EF4-FFF2-40B4-BE49-F238E27FC236}">
                <a16:creationId xmlns:a16="http://schemas.microsoft.com/office/drawing/2014/main" id="{A2F3012C-E845-2111-2782-5FE97D2A72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12494" y="2768522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14280124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526077" cy="250042"/>
          </a:xfrm>
        </p:spPr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3729" y="579769"/>
            <a:ext cx="4440725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984355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ragr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526077" cy="2500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8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16E1A57-A352-400D-138D-B0CF6FFD34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4928" y="1833047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6BA7D8BC-DE4E-B466-656F-4E4BAC850A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55129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81BFA9E4-8CF1-6A6A-DC7B-DF3D7A7B67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5129" y="1833047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0C7DD903-849D-0126-BFBA-898970DBE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925" y="2293319"/>
            <a:ext cx="2433152" cy="15097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quidam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sum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 </a:t>
            </a:r>
            <a:r>
              <a:rPr lang="it-IT" err="1"/>
              <a:t>aliquit</a:t>
            </a:r>
            <a:r>
              <a:rPr lang="it-IT"/>
              <a:t> </a:t>
            </a:r>
            <a:r>
              <a:rPr lang="it-IT" err="1"/>
              <a:t>eat</a:t>
            </a:r>
            <a:r>
              <a:rPr lang="it-IT"/>
              <a:t> commodo </a:t>
            </a:r>
            <a:r>
              <a:rPr lang="it-IT" err="1"/>
              <a:t>consequat</a:t>
            </a:r>
            <a:r>
              <a:rPr lang="it-IT"/>
              <a:t>.</a:t>
            </a: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79CAAFFD-E3E1-16E8-FA84-AA7F17199C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925" y="1833047"/>
            <a:ext cx="2433152" cy="2500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7937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sto+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BC8FD17-0095-08EB-1362-0D8753605E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900"/>
          <a:stretch/>
        </p:blipFill>
        <p:spPr>
          <a:xfrm>
            <a:off x="4333294" y="2"/>
            <a:ext cx="4810709" cy="51435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E3144A-EB8D-4AAB-70A7-FDC2375A2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6" y="609240"/>
            <a:ext cx="3700926" cy="402696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Text + Image</a:t>
            </a: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6BF5F623-E937-2FCA-26C6-016B01CB26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26" y="1411042"/>
            <a:ext cx="3700926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42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23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quidam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no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quidam </a:t>
            </a:r>
            <a:r>
              <a:rPr lang="it-IT" err="1"/>
              <a:t>conerat</a:t>
            </a:r>
            <a:r>
              <a:rPr lang="it-IT"/>
              <a:t> sum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autemin</a:t>
            </a:r>
            <a:r>
              <a:rPr lang="it-IT"/>
              <a:t> vel </a:t>
            </a:r>
            <a:r>
              <a:rPr lang="it-IT" err="1"/>
              <a:t>eum</a:t>
            </a:r>
            <a:r>
              <a:rPr lang="it-IT"/>
              <a:t> </a:t>
            </a:r>
            <a:r>
              <a:rPr lang="it-IT" err="1"/>
              <a:t>iriure</a:t>
            </a:r>
            <a:r>
              <a:rPr lang="it-IT"/>
              <a:t> dolor molesti.</a:t>
            </a:r>
          </a:p>
        </p:txBody>
      </p:sp>
    </p:spTree>
    <p:extLst>
      <p:ext uri="{BB962C8B-B14F-4D97-AF65-F5344CB8AC3E}">
        <p14:creationId xmlns:p14="http://schemas.microsoft.com/office/powerpoint/2010/main" val="39713525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BE2F0B-466D-19A9-4372-65BA49280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err="1"/>
              <a:t>Diagrams</a:t>
            </a:r>
            <a:r>
              <a:rPr lang="it-IT"/>
              <a:t> </a:t>
            </a:r>
            <a:r>
              <a:rPr lang="it-IT" err="1"/>
              <a:t>title</a:t>
            </a:r>
            <a:r>
              <a:rPr lang="it-IT"/>
              <a:t> 01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D0467B5-BA27-ADFB-BB5A-73E715F990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56530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err="1"/>
              <a:t>Paragraph</a:t>
            </a:r>
            <a:r>
              <a:rPr lang="it-IT"/>
              <a:t> </a:t>
            </a:r>
            <a:r>
              <a:rPr lang="it-IT" err="1"/>
              <a:t>title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6740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0F6B7-5510-3FFC-D5D2-5415B3FF1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176561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 err="1"/>
              <a:t>Summary</a:t>
            </a:r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CFFC4A1-B634-96CA-814D-2BBC85155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4943" y="567291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E70E8C5-FA65-B135-F67C-C662AE8B9C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4943" y="82281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8D224DB2-8895-1566-BB9D-61FCFBA332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2494" y="567291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01.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B4A3325E-08A2-B594-31F5-BC8DF38B9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74943" y="1302078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B3B8672D-022B-6F94-CE58-5E27A79FD0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4943" y="155760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04736FBA-794A-C327-24CB-5CBA1B6BBC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2494" y="1302078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02.</a:t>
            </a:r>
          </a:p>
        </p:txBody>
      </p:sp>
      <p:sp>
        <p:nvSpPr>
          <p:cNvPr id="29" name="Segnaposto testo 6">
            <a:extLst>
              <a:ext uri="{FF2B5EF4-FFF2-40B4-BE49-F238E27FC236}">
                <a16:creationId xmlns:a16="http://schemas.microsoft.com/office/drawing/2014/main" id="{3415715B-E401-F32B-9F5F-690EE2E625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4943" y="2037573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40E2D645-5B1A-7D7C-8533-FA77F1D9E9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74943" y="2293097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1" name="Segnaposto testo 6">
            <a:extLst>
              <a:ext uri="{FF2B5EF4-FFF2-40B4-BE49-F238E27FC236}">
                <a16:creationId xmlns:a16="http://schemas.microsoft.com/office/drawing/2014/main" id="{0D5E8265-A408-B6F4-3F87-3ABD803C83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2494" y="2037573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03.</a:t>
            </a:r>
          </a:p>
        </p:txBody>
      </p:sp>
      <p:sp>
        <p:nvSpPr>
          <p:cNvPr id="35" name="Segnaposto testo 6">
            <a:extLst>
              <a:ext uri="{FF2B5EF4-FFF2-40B4-BE49-F238E27FC236}">
                <a16:creationId xmlns:a16="http://schemas.microsoft.com/office/drawing/2014/main" id="{74944139-EF91-42D1-AFE6-7235CB3678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74943" y="276852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36" name="Segnaposto testo 6">
            <a:extLst>
              <a:ext uri="{FF2B5EF4-FFF2-40B4-BE49-F238E27FC236}">
                <a16:creationId xmlns:a16="http://schemas.microsoft.com/office/drawing/2014/main" id="{4B500303-C410-28FF-2BB8-35A468C306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74943" y="302404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7" name="Segnaposto testo 6">
            <a:extLst>
              <a:ext uri="{FF2B5EF4-FFF2-40B4-BE49-F238E27FC236}">
                <a16:creationId xmlns:a16="http://schemas.microsoft.com/office/drawing/2014/main" id="{A2F3012C-E845-2111-2782-5FE97D2A72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12494" y="2768522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04.</a:t>
            </a:r>
          </a:p>
        </p:txBody>
      </p:sp>
      <p:sp>
        <p:nvSpPr>
          <p:cNvPr id="38" name="Segnaposto testo 6">
            <a:extLst>
              <a:ext uri="{FF2B5EF4-FFF2-40B4-BE49-F238E27FC236}">
                <a16:creationId xmlns:a16="http://schemas.microsoft.com/office/drawing/2014/main" id="{B1BA0ED7-323A-F5B3-B72A-E312B11B4FF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74943" y="3504018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  <a:latin typeface="Albert Sans" pitchFamily="2" charset="0"/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39" name="Segnaposto testo 6">
            <a:extLst>
              <a:ext uri="{FF2B5EF4-FFF2-40B4-BE49-F238E27FC236}">
                <a16:creationId xmlns:a16="http://schemas.microsoft.com/office/drawing/2014/main" id="{5B6E1125-8D73-DFC4-50E3-D9AFF8FC3A8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74943" y="375954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40" name="Segnaposto testo 6">
            <a:extLst>
              <a:ext uri="{FF2B5EF4-FFF2-40B4-BE49-F238E27FC236}">
                <a16:creationId xmlns:a16="http://schemas.microsoft.com/office/drawing/2014/main" id="{49B8B367-4A49-246B-102A-EFA54FFD1D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12494" y="3504018"/>
            <a:ext cx="57887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/>
              <a:t>05.</a:t>
            </a:r>
          </a:p>
        </p:txBody>
      </p:sp>
    </p:spTree>
    <p:extLst>
      <p:ext uri="{BB962C8B-B14F-4D97-AF65-F5344CB8AC3E}">
        <p14:creationId xmlns:p14="http://schemas.microsoft.com/office/powerpoint/2010/main" val="3733771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Cover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6654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0F6B7-5510-3FFC-D5D2-5415B3FF1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176561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 err="1"/>
              <a:t>Summary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CE24567-967A-D703-9B2B-3C4B88272A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CFFC4A1-B634-96CA-814D-2BBC85155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4943" y="567291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lvl="0"/>
            <a:r>
              <a:rPr lang="it-IT" err="1"/>
              <a:t>Description</a:t>
            </a:r>
            <a:endParaRPr lang="it-IT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E70E8C5-FA65-B135-F67C-C662AE8B9C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4943" y="82281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8D224DB2-8895-1566-BB9D-61FCFBA332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8577" y="567291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01.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B4A3325E-08A2-B594-31F5-BC8DF38B9E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74943" y="1302078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B3B8672D-022B-6F94-CE58-5E27A79FD0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4943" y="155760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04736FBA-794A-C327-24CB-5CBA1B6BBC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08577" y="1302078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02.</a:t>
            </a:r>
          </a:p>
        </p:txBody>
      </p:sp>
      <p:sp>
        <p:nvSpPr>
          <p:cNvPr id="29" name="Segnaposto testo 6">
            <a:extLst>
              <a:ext uri="{FF2B5EF4-FFF2-40B4-BE49-F238E27FC236}">
                <a16:creationId xmlns:a16="http://schemas.microsoft.com/office/drawing/2014/main" id="{3415715B-E401-F32B-9F5F-690EE2E625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4943" y="2037573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40E2D645-5B1A-7D7C-8533-FA77F1D9E9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74943" y="2293097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1" name="Segnaposto testo 6">
            <a:extLst>
              <a:ext uri="{FF2B5EF4-FFF2-40B4-BE49-F238E27FC236}">
                <a16:creationId xmlns:a16="http://schemas.microsoft.com/office/drawing/2014/main" id="{0D5E8265-A408-B6F4-3F87-3ABD803C83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08577" y="2037573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03.</a:t>
            </a:r>
          </a:p>
        </p:txBody>
      </p:sp>
      <p:sp>
        <p:nvSpPr>
          <p:cNvPr id="35" name="Segnaposto testo 6">
            <a:extLst>
              <a:ext uri="{FF2B5EF4-FFF2-40B4-BE49-F238E27FC236}">
                <a16:creationId xmlns:a16="http://schemas.microsoft.com/office/drawing/2014/main" id="{74944139-EF91-42D1-AFE6-7235CB3678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74943" y="276852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36" name="Segnaposto testo 6">
            <a:extLst>
              <a:ext uri="{FF2B5EF4-FFF2-40B4-BE49-F238E27FC236}">
                <a16:creationId xmlns:a16="http://schemas.microsoft.com/office/drawing/2014/main" id="{4B500303-C410-28FF-2BB8-35A468C306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74943" y="3024045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7" name="Segnaposto testo 6">
            <a:extLst>
              <a:ext uri="{FF2B5EF4-FFF2-40B4-BE49-F238E27FC236}">
                <a16:creationId xmlns:a16="http://schemas.microsoft.com/office/drawing/2014/main" id="{A2F3012C-E845-2111-2782-5FE97D2A72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08577" y="2768522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04.</a:t>
            </a:r>
          </a:p>
        </p:txBody>
      </p:sp>
      <p:sp>
        <p:nvSpPr>
          <p:cNvPr id="38" name="Segnaposto testo 6">
            <a:extLst>
              <a:ext uri="{FF2B5EF4-FFF2-40B4-BE49-F238E27FC236}">
                <a16:creationId xmlns:a16="http://schemas.microsoft.com/office/drawing/2014/main" id="{B1BA0ED7-323A-F5B3-B72A-E312B11B4FF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74943" y="3504018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</a:defRPr>
            </a:lvl1pPr>
          </a:lstStyle>
          <a:p>
            <a:pPr marL="0" marR="0" lvl="0" indent="0" algn="l" defTabSz="684912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err="1"/>
              <a:t>Description</a:t>
            </a:r>
            <a:endParaRPr lang="it-IT"/>
          </a:p>
          <a:p>
            <a:pPr lvl="0"/>
            <a:endParaRPr lang="it-IT"/>
          </a:p>
        </p:txBody>
      </p:sp>
      <p:sp>
        <p:nvSpPr>
          <p:cNvPr id="39" name="Segnaposto testo 6">
            <a:extLst>
              <a:ext uri="{FF2B5EF4-FFF2-40B4-BE49-F238E27FC236}">
                <a16:creationId xmlns:a16="http://schemas.microsoft.com/office/drawing/2014/main" id="{5B6E1125-8D73-DFC4-50E3-D9AFF8FC3A8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74943" y="3759542"/>
            <a:ext cx="3562925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40" name="Segnaposto testo 6">
            <a:extLst>
              <a:ext uri="{FF2B5EF4-FFF2-40B4-BE49-F238E27FC236}">
                <a16:creationId xmlns:a16="http://schemas.microsoft.com/office/drawing/2014/main" id="{49B8B367-4A49-246B-102A-EFA54FFD1D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08577" y="3504018"/>
            <a:ext cx="526250" cy="250042"/>
          </a:xfrm>
          <a:prstGeom prst="rect">
            <a:avLst/>
          </a:prstGeom>
        </p:spPr>
        <p:txBody>
          <a:bodyPr/>
          <a:lstStyle>
            <a:lvl1pPr>
              <a:defRPr sz="1573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it-IT"/>
              <a:t>05.</a:t>
            </a:r>
          </a:p>
        </p:txBody>
      </p:sp>
    </p:spTree>
    <p:extLst>
      <p:ext uri="{BB962C8B-B14F-4D97-AF65-F5344CB8AC3E}">
        <p14:creationId xmlns:p14="http://schemas.microsoft.com/office/powerpoint/2010/main" val="676615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8B7B9179-B146-12EE-2952-2994FD4C7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29" y="579769"/>
            <a:ext cx="2526077" cy="250042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Title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D897EE-125E-D4DE-D38E-E2DFA6F3D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12733" y="4672353"/>
            <a:ext cx="2057534" cy="273844"/>
          </a:xfrm>
        </p:spPr>
        <p:txBody>
          <a:bodyPr/>
          <a:lstStyle/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F73670-3B87-7EE3-6169-34285916A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3729" y="579769"/>
            <a:ext cx="4440725" cy="26860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79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389064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itazione_Fondo col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58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0BBF26-FA2C-DB69-927F-DE5EAA7E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3E9F54-EC62-7B2E-DE92-A16A0545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35E9-500D-4549-A632-F824B8A022B8}" type="datetimeFigureOut">
              <a:rPr lang="it-IT" smtClean="0"/>
              <a:pPr/>
              <a:t>05/06/2025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1FAAB9-2CE3-1107-0DE1-62AE3F5DF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infocert.it</a:t>
            </a:r>
          </a:p>
          <a:p>
            <a:r>
              <a:rPr lang="it-IT"/>
              <a:t>infocert.digital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17182-08C4-DA73-B4E5-6CEEDE78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5545-8BF6-354B-BCC0-25114B2646D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6851287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1463E-300A-4A15-AFB1-E06252BE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6B4191-AE09-9B03-7243-17F4474F9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35E9-500D-4549-A632-F824B8A022B8}" type="datetimeFigureOut">
              <a:rPr lang="it-IT" smtClean="0"/>
              <a:pPr/>
              <a:t>05/06/2025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D1ECB1-D485-D051-B1AA-5B4F557FD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infocert.it</a:t>
            </a:r>
          </a:p>
          <a:p>
            <a:r>
              <a:rPr lang="it-IT"/>
              <a:t>infocert.digital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7803F-80E6-BD74-80EF-ADEBC33DA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5545-8BF6-354B-BCC0-25114B2646D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B60510-63F5-A9FD-93EB-461EEC09A9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120" y="1120378"/>
            <a:ext cx="8704660" cy="337542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 sz="135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350"/>
            </a:lvl7pPr>
            <a:lvl8pPr>
              <a:defRPr sz="1800"/>
            </a:lvl8pPr>
            <a:lvl9pPr marL="898900" indent="0">
              <a:buNone/>
              <a:defRPr sz="1350"/>
            </a:lvl9pPr>
          </a:lstStyle>
          <a:p>
            <a:pPr marL="171446" marR="0" lvl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Click to edit Master text styles</a:t>
            </a:r>
          </a:p>
          <a:p>
            <a:pPr marL="514337" marR="0" lvl="1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Second level</a:t>
            </a:r>
          </a:p>
          <a:p>
            <a:pPr marL="857228" marR="0" lvl="2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Third level</a:t>
            </a:r>
          </a:p>
          <a:p>
            <a:pPr marL="1200120" marR="0" lvl="3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Fourth level</a:t>
            </a:r>
          </a:p>
          <a:p>
            <a:pPr marL="1543012" marR="0" lvl="4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Fifth level</a:t>
            </a:r>
          </a:p>
          <a:p>
            <a:pPr marL="1543012" marR="0" lvl="4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958615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mmagine">
            <a:extLst>
              <a:ext uri="{FF2B5EF4-FFF2-40B4-BE49-F238E27FC236}">
                <a16:creationId xmlns:a16="http://schemas.microsoft.com/office/drawing/2014/main" id="{BFA1C443-F43D-E9A8-32D6-B4B26E2F52E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03464" y="1469021"/>
            <a:ext cx="2791136" cy="2791136"/>
          </a:xfrm>
          <a:prstGeom prst="roundRect">
            <a:avLst>
              <a:gd name="adj" fmla="val 12996"/>
            </a:avLst>
          </a:prstGeom>
          <a:ln w="9525">
            <a:round/>
          </a:ln>
        </p:spPr>
        <p:txBody>
          <a:bodyPr lIns="91439" tIns="45719" rIns="91439" bIns="45719">
            <a:noAutofit/>
          </a:bodyPr>
          <a:lstStyle>
            <a:lvl1pPr>
              <a:defRPr/>
            </a:lvl1pPr>
          </a:lstStyle>
          <a:p>
            <a:pPr lvl="0"/>
            <a:endParaRPr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B09C437-6AA4-4980-B080-D5CF065914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9270" y="1463677"/>
            <a:ext cx="4135073" cy="2833687"/>
          </a:xfrm>
        </p:spPr>
        <p:txBody>
          <a:bodyPr/>
          <a:lstStyle/>
          <a:p>
            <a:pPr marL="171446" marR="0" lvl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Click to edit Master text styles</a:t>
            </a:r>
          </a:p>
          <a:p>
            <a:pPr marL="514337" marR="0" lvl="1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Second level</a:t>
            </a:r>
          </a:p>
          <a:p>
            <a:pPr marL="857228" marR="0" lvl="2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Third level</a:t>
            </a:r>
          </a:p>
          <a:p>
            <a:pPr marL="1200120" marR="0" lvl="3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Fourth level</a:t>
            </a:r>
          </a:p>
          <a:p>
            <a:pPr marL="1543012" marR="0" lvl="4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Fifth level</a:t>
            </a:r>
          </a:p>
          <a:p>
            <a:pPr lvl="4"/>
            <a:endParaRPr lang="it-IT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3B45323-84DC-B9DB-A7F6-0E816186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46E8FC6-4C78-1F74-260F-8EA4FF04606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077435E9-500D-4549-A632-F824B8A022B8}" type="datetimeFigureOut">
              <a:rPr lang="it-IT" smtClean="0"/>
              <a:pPr/>
              <a:t>05/06/2025</a:t>
            </a:fld>
            <a:endParaRPr lang="it-IT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C89686B-E52F-620F-A7DA-8A8EA567F8A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it-IT"/>
              <a:t>infocert.it</a:t>
            </a:r>
          </a:p>
          <a:p>
            <a:r>
              <a:rPr lang="it-IT" sz="1050"/>
              <a:t>infocert.digital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A98679D-DD58-B2EF-8658-1ADB7768BE1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CC545545-8BF6-354B-BCC0-25114B2646D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9806712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3F56F5-BA75-44D2-882A-5292E7F98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6325931-717A-4640-83F2-E9E294C5A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321F69-6533-B640-AF85-02A04E8C50CE}" type="datetime1">
              <a:rPr lang="it-IT" smtClean="0"/>
              <a:t>05/06/2025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16587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598163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952E-6AA0-3F81-92FE-64AD94B2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E6280-0045-5B57-52A2-5135EDC315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E756CD-242A-0BAD-20FB-54F9BD79F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A33B0-D0BB-FB43-3053-80D71B1E4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B93C4-D976-834A-B33E-9A27D00AE45A}" type="datetimeFigureOut">
              <a:rPr lang="en-IT" smtClean="0"/>
              <a:t>06/05/2025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7E7AF-4C6D-AF62-5124-3EB692921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BFF05-91A9-0186-9771-22BB1CD2B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88A83-7753-BB4F-8342-283821AA586A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26207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1463E-300A-4A15-AFB1-E06252BE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6B4191-AE09-9B03-7243-17F4474F9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35E9-500D-4549-A632-F824B8A022B8}" type="datetimeFigureOut">
              <a:rPr lang="it-IT" smtClean="0"/>
              <a:pPr/>
              <a:t>05/06/2025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D1ECB1-D485-D051-B1AA-5B4F557FD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infocert.it</a:t>
            </a:r>
          </a:p>
          <a:p>
            <a:r>
              <a:rPr lang="it-IT"/>
              <a:t>infocert.digital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7803F-80E6-BD74-80EF-ADEBC33DA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45545-8BF6-354B-BCC0-25114B2646D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B60510-63F5-A9FD-93EB-461EEC09A9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120" y="1120378"/>
            <a:ext cx="8704660" cy="337542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 sz="135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350"/>
            </a:lvl7pPr>
            <a:lvl8pPr>
              <a:defRPr sz="1800"/>
            </a:lvl8pPr>
            <a:lvl9pPr marL="898900" indent="0">
              <a:buNone/>
              <a:defRPr sz="1350"/>
            </a:lvl9pPr>
          </a:lstStyle>
          <a:p>
            <a:pPr marL="171446" marR="0" lvl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Fare clic per modificare gli stili del testo dello schema</a:t>
            </a:r>
          </a:p>
          <a:p>
            <a:pPr marL="171446" marR="0" lvl="1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Secondo livello</a:t>
            </a:r>
          </a:p>
          <a:p>
            <a:pPr marL="171446" marR="0" lvl="2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Terzo livello</a:t>
            </a:r>
          </a:p>
          <a:p>
            <a:pPr marL="171446" marR="0" lvl="3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Quarto livello</a:t>
            </a:r>
          </a:p>
          <a:p>
            <a:pPr marL="171446" marR="0" lvl="4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26017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mmagine">
            <a:extLst>
              <a:ext uri="{FF2B5EF4-FFF2-40B4-BE49-F238E27FC236}">
                <a16:creationId xmlns:a16="http://schemas.microsoft.com/office/drawing/2014/main" id="{BFA1C443-F43D-E9A8-32D6-B4B26E2F52E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03464" y="1469021"/>
            <a:ext cx="2791136" cy="2791136"/>
          </a:xfrm>
          <a:prstGeom prst="roundRect">
            <a:avLst>
              <a:gd name="adj" fmla="val 12996"/>
            </a:avLst>
          </a:prstGeom>
          <a:ln w="9525">
            <a:round/>
          </a:ln>
        </p:spPr>
        <p:txBody>
          <a:bodyPr lIns="91439" tIns="45719" rIns="91439" bIns="45719">
            <a:noAutofit/>
          </a:bodyPr>
          <a:lstStyle>
            <a:lvl1pPr>
              <a:defRPr/>
            </a:lvl1pPr>
          </a:lstStyle>
          <a:p>
            <a:pPr lvl="0"/>
            <a:endParaRPr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B09C437-6AA4-4980-B080-D5CF065914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90109" y="1376902"/>
            <a:ext cx="4324971" cy="2833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marL="171446" marR="0" lvl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Click to edit Master text styles</a:t>
            </a:r>
          </a:p>
          <a:p>
            <a:pPr marL="514337" marR="0" lvl="1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Second level</a:t>
            </a:r>
          </a:p>
          <a:p>
            <a:pPr marL="857228" marR="0" lvl="2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Third level</a:t>
            </a:r>
          </a:p>
          <a:p>
            <a:pPr marL="1200120" marR="0" lvl="3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Fourth level</a:t>
            </a:r>
          </a:p>
          <a:p>
            <a:pPr marL="1543012" marR="0" lvl="4" indent="-171446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B2E4F"/>
                </a:solidFill>
                <a:effectLst/>
                <a:uLnTx/>
                <a:uFillTx/>
                <a:latin typeface="Satoshi"/>
                <a:cs typeface="Arial"/>
                <a:sym typeface="Satoshi Medium"/>
              </a:rPr>
              <a:t>Fifth level</a:t>
            </a:r>
            <a:endParaRPr kumimoji="0" lang="it-IT" sz="1350" b="0" i="0" u="none" strike="noStrike" kern="1200" cap="none" spc="0" normalizeH="0" baseline="0" noProof="0">
              <a:ln>
                <a:noFill/>
              </a:ln>
              <a:solidFill>
                <a:srgbClr val="0B2E4F"/>
              </a:solidFill>
              <a:effectLst/>
              <a:uLnTx/>
              <a:uFillTx/>
              <a:latin typeface="Satoshi"/>
              <a:cs typeface="Arial"/>
              <a:sym typeface="Satoshi Medium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87ED2DC-F198-FCFB-AFC0-0E89CA31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F1DC78F-5A82-A81E-13CF-C6D76DDF736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077435E9-500D-4549-A632-F824B8A022B8}" type="datetimeFigureOut">
              <a:rPr lang="it-IT" smtClean="0"/>
              <a:pPr/>
              <a:t>05/06/2025</a:t>
            </a:fld>
            <a:endParaRPr lang="it-IT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9A76908-692A-6FDD-820C-B68FB5FADB6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it-IT"/>
              <a:t>infocert.it</a:t>
            </a:r>
          </a:p>
          <a:p>
            <a:r>
              <a:rPr lang="it-IT"/>
              <a:t>infocert.digital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8EB986E-7930-B7DE-8410-0628D80FD0D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CC545545-8BF6-354B-BCC0-25114B2646D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3451181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tazione_Fondo fotografi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06000-A1D7-B858-CA7C-ED475A7C0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6D7EF-71EE-49BD-78AA-9247570C9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94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15">
            <a:extLst>
              <a:ext uri="{FF2B5EF4-FFF2-40B4-BE49-F238E27FC236}">
                <a16:creationId xmlns:a16="http://schemas.microsoft.com/office/drawing/2014/main" id="{63310244-F20B-5420-D821-8A9256B8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27" y="682643"/>
            <a:ext cx="7886618" cy="3743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t-IT"/>
              <a:t>Title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2E89F5-BAC5-43D2-0AD0-ACD516677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2733" y="4672353"/>
            <a:ext cx="2057534" cy="27384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4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CD99CE08-42A5-E6CA-BE6E-001776A32B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278" t="34586" r="31016" b="37668"/>
          <a:stretch/>
        </p:blipFill>
        <p:spPr>
          <a:xfrm>
            <a:off x="434927" y="4575932"/>
            <a:ext cx="714197" cy="37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97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4087" r:id="rId2"/>
    <p:sldLayoutId id="2147484080" r:id="rId3"/>
    <p:sldLayoutId id="2147484054" r:id="rId4"/>
  </p:sldLayoutIdLst>
  <p:txStyles>
    <p:titleStyle>
      <a:lvl1pPr algn="l" defTabSz="684929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4929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None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3697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6161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9862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108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355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22601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568483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910948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1pPr>
      <a:lvl2pPr marL="342464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684929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3pPr>
      <a:lvl4pPr marL="102739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4pPr>
      <a:lvl5pPr marL="1369858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5pPr>
      <a:lvl6pPr marL="171232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054787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397251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739715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15">
            <a:extLst>
              <a:ext uri="{FF2B5EF4-FFF2-40B4-BE49-F238E27FC236}">
                <a16:creationId xmlns:a16="http://schemas.microsoft.com/office/drawing/2014/main" id="{63310244-F20B-5420-D821-8A9256B8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27" y="682642"/>
            <a:ext cx="8235339" cy="344255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2E89F5-BAC5-43D2-0AD0-ACD516677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2733" y="4672353"/>
            <a:ext cx="2057534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48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728F16EB-436A-2D09-C4B5-E8E815D72E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229" t="34357" r="30913" b="37583"/>
          <a:stretch/>
        </p:blipFill>
        <p:spPr>
          <a:xfrm>
            <a:off x="434928" y="4572665"/>
            <a:ext cx="714197" cy="37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1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hf hdr="0" ftr="0" dt="0"/>
  <p:txStyles>
    <p:titleStyle>
      <a:lvl1pPr algn="l" defTabSz="684929" rtl="0" eaLnBrk="1" latinLnBrk="0" hangingPunct="1">
        <a:lnSpc>
          <a:spcPct val="90000"/>
        </a:lnSpc>
        <a:spcBef>
          <a:spcPct val="0"/>
        </a:spcBef>
        <a:buNone/>
        <a:defRPr sz="4345" b="0" i="0" kern="1200">
          <a:solidFill>
            <a:schemeClr val="tx1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4929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None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3697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6161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9862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108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355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22601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568483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910948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1pPr>
      <a:lvl2pPr marL="342464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684929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3pPr>
      <a:lvl4pPr marL="102739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4pPr>
      <a:lvl5pPr marL="1369858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5pPr>
      <a:lvl6pPr marL="171232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054787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397251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739715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15">
            <a:extLst>
              <a:ext uri="{FF2B5EF4-FFF2-40B4-BE49-F238E27FC236}">
                <a16:creationId xmlns:a16="http://schemas.microsoft.com/office/drawing/2014/main" id="{63310244-F20B-5420-D821-8A9256B8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27" y="682642"/>
            <a:ext cx="8235339" cy="344255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br>
              <a:rPr lang="it-IT"/>
            </a:br>
            <a:r>
              <a:rPr lang="it-IT" err="1"/>
              <a:t>consecteter</a:t>
            </a:r>
            <a:r>
              <a:rPr lang="it-IT"/>
              <a:t> quidam sum </a:t>
            </a:r>
            <a:r>
              <a:rPr lang="it-IT" err="1"/>
              <a:t>dolorem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2E89F5-BAC5-43D2-0AD0-ACD516677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2733" y="4672353"/>
            <a:ext cx="2057534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4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42253F23-F9F6-7D97-73AB-D4479E82B5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1278" t="34586" r="31016" b="37668"/>
          <a:stretch/>
        </p:blipFill>
        <p:spPr>
          <a:xfrm>
            <a:off x="434927" y="4575932"/>
            <a:ext cx="714197" cy="37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6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684929" rtl="0" eaLnBrk="1" latinLnBrk="0" hangingPunct="1">
        <a:lnSpc>
          <a:spcPct val="90000"/>
        </a:lnSpc>
        <a:spcBef>
          <a:spcPct val="0"/>
        </a:spcBef>
        <a:buNone/>
        <a:defRPr sz="4345" b="0" i="0" kern="1200">
          <a:solidFill>
            <a:schemeClr val="accent5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4929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None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3697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6161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9862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108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355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22601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568483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910948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1pPr>
      <a:lvl2pPr marL="342464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684929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3pPr>
      <a:lvl4pPr marL="102739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4pPr>
      <a:lvl5pPr marL="1369858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5pPr>
      <a:lvl6pPr marL="171232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054787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397251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739715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15">
            <a:extLst>
              <a:ext uri="{FF2B5EF4-FFF2-40B4-BE49-F238E27FC236}">
                <a16:creationId xmlns:a16="http://schemas.microsoft.com/office/drawing/2014/main" id="{63310244-F20B-5420-D821-8A9256B8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28" y="579769"/>
            <a:ext cx="8234699" cy="2500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t-IT"/>
              <a:t>Title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DC8A36-BB07-0E71-A5F6-912065223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2092" y="4672967"/>
            <a:ext cx="2057534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4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930E33E-4424-4E42-9AED-712726349DA0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69588B52-A671-F0C0-83E3-80280BDBB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229" t="34357" r="30913" b="37583"/>
          <a:stretch/>
        </p:blipFill>
        <p:spPr>
          <a:xfrm>
            <a:off x="434928" y="4572665"/>
            <a:ext cx="714197" cy="37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4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684929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lbert Sans" pitchFamily="2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4929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None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3697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6161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9862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108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3555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226019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568483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910948" indent="-171233" algn="l" defTabSz="6849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1pPr>
      <a:lvl2pPr marL="342464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684929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3pPr>
      <a:lvl4pPr marL="102739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4pPr>
      <a:lvl5pPr marL="1369858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5pPr>
      <a:lvl6pPr marL="1712323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054787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397251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739715" algn="l" defTabSz="684929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itolo 6">
            <a:extLst>
              <a:ext uri="{FF2B5EF4-FFF2-40B4-BE49-F238E27FC236}">
                <a16:creationId xmlns:a16="http://schemas.microsoft.com/office/drawing/2014/main" id="{4EA224AE-8DA5-F722-732F-BC46D3C8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92" y="2347775"/>
            <a:ext cx="7886618" cy="4479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t-IT"/>
              <a:t>Grazie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9F68A6-1107-FCCD-EF4C-861FEBBEC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27FD80-36B2-4A35-9DC1-719F297C75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014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8" r:id="rId1"/>
    <p:sldLayoutId id="2147483792" r:id="rId2"/>
    <p:sldLayoutId id="2147483793" r:id="rId3"/>
    <p:sldLayoutId id="2147483794" r:id="rId4"/>
    <p:sldLayoutId id="2147483795" r:id="rId5"/>
    <p:sldLayoutId id="2147483704" r:id="rId6"/>
    <p:sldLayoutId id="2147483797" r:id="rId7"/>
    <p:sldLayoutId id="2147483798" r:id="rId8"/>
    <p:sldLayoutId id="2147483799" r:id="rId9"/>
    <p:sldLayoutId id="2147483803" r:id="rId10"/>
    <p:sldLayoutId id="2147483804" r:id="rId11"/>
    <p:sldLayoutId id="2147483805" r:id="rId12"/>
    <p:sldLayoutId id="2147483806" r:id="rId13"/>
  </p:sldLayoutIdLst>
  <p:txStyles>
    <p:titleStyle>
      <a:lvl1pPr algn="ctr" defTabSz="342481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lbert Sans" pitchFamily="2" charset="0"/>
          <a:ea typeface="+mj-ea"/>
          <a:cs typeface="Arial" panose="020B0604020202020204" pitchFamily="34" charset="0"/>
        </a:defRPr>
      </a:lvl1pPr>
    </p:titleStyle>
    <p:bodyStyle>
      <a:lvl1pPr marL="85620" indent="-85620" algn="l" defTabSz="3424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48" kern="1200">
          <a:solidFill>
            <a:schemeClr val="tx1"/>
          </a:solidFill>
          <a:latin typeface="+mn-lt"/>
          <a:ea typeface="+mn-ea"/>
          <a:cs typeface="+mn-cs"/>
        </a:defRPr>
      </a:lvl1pPr>
      <a:lvl2pPr marL="256861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899" kern="1200">
          <a:solidFill>
            <a:schemeClr val="tx1"/>
          </a:solidFill>
          <a:latin typeface="+mn-lt"/>
          <a:ea typeface="+mn-ea"/>
          <a:cs typeface="+mn-cs"/>
        </a:defRPr>
      </a:lvl2pPr>
      <a:lvl3pPr marL="428102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749" kern="1200">
          <a:solidFill>
            <a:schemeClr val="tx1"/>
          </a:solidFill>
          <a:latin typeface="+mn-lt"/>
          <a:ea typeface="+mn-ea"/>
          <a:cs typeface="+mn-cs"/>
        </a:defRPr>
      </a:lvl3pPr>
      <a:lvl4pPr marL="599342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770583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941824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113065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84305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5546" indent="-85620" algn="l" defTabSz="34248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241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481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3722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4963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6204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7444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198685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69926" algn="l" defTabSz="34248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15">
            <a:extLst>
              <a:ext uri="{FF2B5EF4-FFF2-40B4-BE49-F238E27FC236}">
                <a16:creationId xmlns:a16="http://schemas.microsoft.com/office/drawing/2014/main" id="{63310244-F20B-5420-D821-8A9256B8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28" y="682644"/>
            <a:ext cx="7886618" cy="3743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t-IT"/>
              <a:t>Title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2E89F5-BAC5-43D2-0AD0-ACD516677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2733" y="4672353"/>
            <a:ext cx="2057534" cy="27384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4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CD99CE08-42A5-E6CA-BE6E-001776A32B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1278" t="34586" r="31016" b="37668"/>
          <a:stretch/>
        </p:blipFill>
        <p:spPr>
          <a:xfrm>
            <a:off x="434928" y="4575933"/>
            <a:ext cx="714197" cy="37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9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  <p:sldLayoutId id="2147484101" r:id="rId13"/>
  </p:sldLayoutIdLst>
  <p:txStyles>
    <p:titleStyle>
      <a:lvl1pPr algn="l" defTabSz="684912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4912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None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3684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6139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98595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1051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3508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225963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568419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910875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1pPr>
      <a:lvl2pPr marL="342455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684912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3pPr>
      <a:lvl4pPr marL="1027367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4pPr>
      <a:lvl5pPr marL="1369824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5pPr>
      <a:lvl6pPr marL="1712280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054736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397191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739647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itolo 6">
            <a:extLst>
              <a:ext uri="{FF2B5EF4-FFF2-40B4-BE49-F238E27FC236}">
                <a16:creationId xmlns:a16="http://schemas.microsoft.com/office/drawing/2014/main" id="{4EA224AE-8DA5-F722-732F-BC46D3C8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93" y="2347775"/>
            <a:ext cx="7886618" cy="4479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t-IT"/>
              <a:t>Grazie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9F68A6-1107-FCCD-EF4C-861FEBBEC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27FD80-36B2-4A35-9DC1-719F297C75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8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  <p:sldLayoutId id="2147484115" r:id="rId13"/>
    <p:sldLayoutId id="2147484116" r:id="rId14"/>
    <p:sldLayoutId id="2147484117" r:id="rId15"/>
  </p:sldLayoutIdLst>
  <p:txStyles>
    <p:titleStyle>
      <a:lvl1pPr algn="ctr" defTabSz="342473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lbert Sans" pitchFamily="2" charset="0"/>
          <a:ea typeface="+mj-ea"/>
          <a:cs typeface="Arial" panose="020B0604020202020204" pitchFamily="34" charset="0"/>
        </a:defRPr>
      </a:lvl1pPr>
    </p:titleStyle>
    <p:bodyStyle>
      <a:lvl1pPr marL="85618" indent="-85618" algn="l" defTabSz="3424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48" kern="1200">
          <a:solidFill>
            <a:schemeClr val="tx1"/>
          </a:solidFill>
          <a:latin typeface="+mn-lt"/>
          <a:ea typeface="+mn-ea"/>
          <a:cs typeface="+mn-cs"/>
        </a:defRPr>
      </a:lvl1pPr>
      <a:lvl2pPr marL="256855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899" kern="1200">
          <a:solidFill>
            <a:schemeClr val="tx1"/>
          </a:solidFill>
          <a:latin typeface="+mn-lt"/>
          <a:ea typeface="+mn-ea"/>
          <a:cs typeface="+mn-cs"/>
        </a:defRPr>
      </a:lvl2pPr>
      <a:lvl3pPr marL="428091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749" kern="1200">
          <a:solidFill>
            <a:schemeClr val="tx1"/>
          </a:solidFill>
          <a:latin typeface="+mn-lt"/>
          <a:ea typeface="+mn-ea"/>
          <a:cs typeface="+mn-cs"/>
        </a:defRPr>
      </a:lvl3pPr>
      <a:lvl4pPr marL="599327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770564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941801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113038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84273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5509" indent="-85618" algn="l" defTabSz="342473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237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473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3710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4946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6183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7418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198655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69892" algn="l" defTabSz="342473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itolo 15">
            <a:extLst>
              <a:ext uri="{FF2B5EF4-FFF2-40B4-BE49-F238E27FC236}">
                <a16:creationId xmlns:a16="http://schemas.microsoft.com/office/drawing/2014/main" id="{63310244-F20B-5420-D821-8A9256B8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28" y="682644"/>
            <a:ext cx="7886618" cy="3743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t-IT"/>
              <a:t>Title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2E89F5-BAC5-43D2-0AD0-ACD516677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12733" y="4672353"/>
            <a:ext cx="2057534" cy="27384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48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2B7D6F-693D-324C-B6E4-139B5FC9582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CD99CE08-42A5-E6CA-BE6E-001776A32BE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1278" t="34586" r="31016" b="37668"/>
          <a:stretch/>
        </p:blipFill>
        <p:spPr>
          <a:xfrm>
            <a:off x="434928" y="4575933"/>
            <a:ext cx="714197" cy="37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1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  <p:sldLayoutId id="2147484130" r:id="rId12"/>
    <p:sldLayoutId id="2147484131" r:id="rId13"/>
  </p:sldLayoutIdLst>
  <p:txStyles>
    <p:titleStyle>
      <a:lvl1pPr algn="l" defTabSz="684912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684912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None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3684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6139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98595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1051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996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3508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225963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568419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910875" indent="-171229" algn="l" defTabSz="68491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1pPr>
      <a:lvl2pPr marL="342455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684912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3pPr>
      <a:lvl4pPr marL="1027367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4pPr>
      <a:lvl5pPr marL="1369824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5pPr>
      <a:lvl6pPr marL="1712280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6pPr>
      <a:lvl7pPr marL="2054736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7pPr>
      <a:lvl8pPr marL="2397191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8pPr>
      <a:lvl9pPr marL="2739647" algn="l" defTabSz="684912" rtl="0" eaLnBrk="1" latinLnBrk="0" hangingPunct="1">
        <a:defRPr sz="13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svg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svg"/><Relationship Id="rId19" Type="http://schemas.openxmlformats.org/officeDocument/2006/relationships/image" Target="../media/image73.jpeg"/><Relationship Id="rId4" Type="http://schemas.openxmlformats.org/officeDocument/2006/relationships/image" Target="../media/image58.svg"/><Relationship Id="rId9" Type="http://schemas.openxmlformats.org/officeDocument/2006/relationships/image" Target="../media/image63.png"/><Relationship Id="rId14" Type="http://schemas.openxmlformats.org/officeDocument/2006/relationships/image" Target="../media/image6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13" Type="http://schemas.openxmlformats.org/officeDocument/2006/relationships/image" Target="../media/image80.png"/><Relationship Id="rId3" Type="http://schemas.openxmlformats.org/officeDocument/2006/relationships/image" Target="../media/image57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11" Type="http://schemas.openxmlformats.org/officeDocument/2006/relationships/image" Target="../media/image78.png"/><Relationship Id="rId5" Type="http://schemas.openxmlformats.org/officeDocument/2006/relationships/image" Target="../media/image71.png"/><Relationship Id="rId10" Type="http://schemas.openxmlformats.org/officeDocument/2006/relationships/image" Target="../media/image77.png"/><Relationship Id="rId4" Type="http://schemas.openxmlformats.org/officeDocument/2006/relationships/image" Target="../media/image58.sv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immagine 3" descr="Immagine che contiene schermata, persona, tenere, luce&#10;&#10;Il contenuto generato dall'IA potrebbe non essere corretto.">
            <a:extLst>
              <a:ext uri="{FF2B5EF4-FFF2-40B4-BE49-F238E27FC236}">
                <a16:creationId xmlns:a16="http://schemas.microsoft.com/office/drawing/2014/main" id="{5ECFE633-4B13-F667-414F-AB78FF3634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7813" b="7813"/>
          <a:stretch>
            <a:fillRect/>
          </a:stretch>
        </p:blipFill>
        <p:spPr>
          <a:xfrm>
            <a:off x="2538565" y="2571750"/>
            <a:ext cx="4066869" cy="2287614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8B4033D-DABB-4BA5-E305-E794F67D9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8565" y="1946855"/>
            <a:ext cx="3797837" cy="326877"/>
          </a:xfrm>
        </p:spPr>
        <p:txBody>
          <a:bodyPr>
            <a:noAutofit/>
          </a:bodyPr>
          <a:lstStyle/>
          <a:p>
            <a:r>
              <a:rPr lang="it-IT" sz="1800" b="0" i="1" dirty="0" err="1"/>
              <a:t>Employee</a:t>
            </a:r>
            <a:r>
              <a:rPr lang="it-IT" sz="1800" b="0" i="1" dirty="0"/>
              <a:t> </a:t>
            </a:r>
            <a:r>
              <a:rPr lang="it-IT" sz="1800" b="0" i="1" dirty="0" err="1"/>
              <a:t>Wallet</a:t>
            </a:r>
            <a:r>
              <a:rPr lang="it-IT" sz="1800" b="0" i="1" dirty="0"/>
              <a:t> – Digital360 Contest </a:t>
            </a:r>
            <a:endParaRPr lang="it-IT" b="0" i="1" dirty="0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4053D0D3-236F-B135-273F-8590E5B81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1229" t="34357" r="30913" b="37583"/>
          <a:stretch/>
        </p:blipFill>
        <p:spPr>
          <a:xfrm>
            <a:off x="6019799" y="4489767"/>
            <a:ext cx="482703" cy="25287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49D60D-2DB4-6AB3-7211-723239BEDC0E}"/>
              </a:ext>
            </a:extLst>
          </p:cNvPr>
          <p:cNvSpPr txBox="1"/>
          <p:nvPr/>
        </p:nvSpPr>
        <p:spPr>
          <a:xfrm>
            <a:off x="8662384" y="33811"/>
            <a:ext cx="352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tx1">
                    <a:lumMod val="65000"/>
                  </a:schemeClr>
                </a:solidFill>
              </a:rPr>
              <a:t>IT</a:t>
            </a:r>
          </a:p>
        </p:txBody>
      </p:sp>
      <p:pic>
        <p:nvPicPr>
          <p:cNvPr id="6" name="Immagine 5" descr="Immagine che contiene testo, Carattere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A7546D85-7289-1574-BE66-716BFD9D5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831" y="1196857"/>
            <a:ext cx="3914319" cy="77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73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DB29B-0FC0-C173-56F1-F9E2A77DB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16987A73-2145-32D2-B31B-44678F74EF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48796514-9EAB-3CDB-998D-F32DD754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00966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DE3C2B7F-1ACE-44F3-B2E9-44CFDE529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01" y="286201"/>
            <a:ext cx="4490753" cy="893555"/>
          </a:xfrm>
          <a:prstGeom prst="rect">
            <a:avLst/>
          </a:prstGeom>
        </p:spPr>
      </p:pic>
      <p:sp>
        <p:nvSpPr>
          <p:cNvPr id="3" name="Parallelogramma 2">
            <a:extLst>
              <a:ext uri="{FF2B5EF4-FFF2-40B4-BE49-F238E27FC236}">
                <a16:creationId xmlns:a16="http://schemas.microsoft.com/office/drawing/2014/main" id="{CBDB7D46-EF09-210A-750D-AA18D4CECC5B}"/>
              </a:ext>
            </a:extLst>
          </p:cNvPr>
          <p:cNvSpPr/>
          <p:nvPr/>
        </p:nvSpPr>
        <p:spPr>
          <a:xfrm rot="21107061">
            <a:off x="-84145" y="1797685"/>
            <a:ext cx="1605487" cy="452979"/>
          </a:xfrm>
          <a:prstGeom prst="parallelogram">
            <a:avLst>
              <a:gd name="adj" fmla="val 1449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627"/>
            <a:endParaRPr lang="en-US" sz="338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arallelogramma 3">
            <a:extLst>
              <a:ext uri="{FF2B5EF4-FFF2-40B4-BE49-F238E27FC236}">
                <a16:creationId xmlns:a16="http://schemas.microsoft.com/office/drawing/2014/main" id="{45CD8A68-B203-4FD9-5B0B-31B2C28DCCA4}"/>
              </a:ext>
            </a:extLst>
          </p:cNvPr>
          <p:cNvSpPr/>
          <p:nvPr/>
        </p:nvSpPr>
        <p:spPr>
          <a:xfrm rot="21107061">
            <a:off x="-155112" y="1795137"/>
            <a:ext cx="4244661" cy="1627759"/>
          </a:xfrm>
          <a:prstGeom prst="parallelogram">
            <a:avLst>
              <a:gd name="adj" fmla="val 14495"/>
            </a:avLst>
          </a:prstGeom>
          <a:solidFill>
            <a:srgbClr val="007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627"/>
            <a:endParaRPr lang="en-US" sz="338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B2109B8-A10B-1A3A-5639-11A4BA56A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28" y="2101293"/>
            <a:ext cx="3448558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/>
                </a:solidFill>
                <a:latin typeface="Albert Sans"/>
              </a:rPr>
              <a:t>The </a:t>
            </a:r>
            <a:r>
              <a:rPr lang="en-US" sz="1200" err="1">
                <a:solidFill>
                  <a:srgbClr val="FFFFFF"/>
                </a:solidFill>
                <a:latin typeface="Albert Sans"/>
              </a:rPr>
              <a:t>Infocert</a:t>
            </a:r>
            <a:r>
              <a:rPr lang="en-US" sz="1200">
                <a:solidFill>
                  <a:srgbClr val="FFFFFF"/>
                </a:solidFill>
                <a:latin typeface="Albert Sans"/>
              </a:rPr>
              <a:t> Wallet is an ecosystem of verifiable credentials and a digital wallet that manages and enables </a:t>
            </a:r>
            <a:r>
              <a:rPr lang="en-US" sz="1200" b="1">
                <a:solidFill>
                  <a:srgbClr val="FFFFFF"/>
                </a:solidFill>
                <a:latin typeface="Albert Sans"/>
              </a:rPr>
              <a:t>the secure sharing of information and identity attributes </a:t>
            </a:r>
            <a:r>
              <a:rPr lang="en-US" sz="1200">
                <a:solidFill>
                  <a:srgbClr val="FFFFFF"/>
                </a:solidFill>
                <a:latin typeface="Albert Sans"/>
              </a:rPr>
              <a:t>of a natural or legal person, where the user himself is the owner of the information</a:t>
            </a:r>
            <a:r>
              <a:rPr lang="en-US" sz="1200">
                <a:solidFill>
                  <a:srgbClr val="002758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09DCA52-434C-59DF-003B-F0814DB24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597" y="2823239"/>
            <a:ext cx="401946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>
                <a:solidFill>
                  <a:srgbClr val="002758"/>
                </a:solidFill>
                <a:latin typeface="Albert Sans"/>
              </a:rPr>
              <a:t>The wallet effectively addresses the use cases defined by the </a:t>
            </a:r>
            <a:r>
              <a:rPr lang="en-US" sz="1050" err="1">
                <a:solidFill>
                  <a:srgbClr val="002758"/>
                </a:solidFill>
                <a:latin typeface="Albert Sans"/>
              </a:rPr>
              <a:t>eIDAS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 2.0 regulation, enabling a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wide range of applications in both physical and digital environments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.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035311B-DD2E-15B2-9F69-7254BFC1B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597" y="1281117"/>
            <a:ext cx="4061012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>
                <a:solidFill>
                  <a:srgbClr val="002758"/>
                </a:solidFill>
                <a:latin typeface="Albert Sans"/>
              </a:rPr>
              <a:t>It enables the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management and storage 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of identity documents and other identity-related information.</a:t>
            </a:r>
            <a:r>
              <a:rPr lang="en-US" sz="1050">
                <a:solidFill>
                  <a:srgbClr val="002855"/>
                </a:solidFill>
                <a:latin typeface="Albert Sans"/>
              </a:rPr>
              <a:t> Our </a:t>
            </a:r>
            <a:r>
              <a:rPr lang="en-US" sz="1050" b="1">
                <a:solidFill>
                  <a:srgbClr val="002855"/>
                </a:solidFill>
                <a:latin typeface="Albert Sans"/>
              </a:rPr>
              <a:t>state-of-the-art solution </a:t>
            </a:r>
            <a:r>
              <a:rPr lang="en-US" sz="1050">
                <a:solidFill>
                  <a:srgbClr val="002855"/>
                </a:solidFill>
                <a:latin typeface="Albert Sans"/>
              </a:rPr>
              <a:t>is aligned with European Commission standards, in particular </a:t>
            </a:r>
            <a:r>
              <a:rPr lang="en-US" sz="1050" b="1">
                <a:solidFill>
                  <a:srgbClr val="002855"/>
                </a:solidFill>
                <a:latin typeface="Albert Sans"/>
              </a:rPr>
              <a:t>OpenID4VC </a:t>
            </a:r>
            <a:r>
              <a:rPr lang="en-US" sz="1050">
                <a:solidFill>
                  <a:srgbClr val="002855"/>
                </a:solidFill>
                <a:latin typeface="Albert Sans"/>
              </a:rPr>
              <a:t>and </a:t>
            </a:r>
            <a:r>
              <a:rPr lang="en-US" sz="1050" b="1">
                <a:solidFill>
                  <a:srgbClr val="002855"/>
                </a:solidFill>
                <a:latin typeface="Albert Sans"/>
              </a:rPr>
              <a:t>VP </a:t>
            </a:r>
            <a:r>
              <a:rPr lang="en-US" sz="1050">
                <a:solidFill>
                  <a:srgbClr val="002855"/>
                </a:solidFill>
                <a:latin typeface="Albert Sans"/>
              </a:rPr>
              <a:t>under the Architecture Reference Framework (</a:t>
            </a:r>
            <a:r>
              <a:rPr lang="en-US" sz="1050" b="1">
                <a:solidFill>
                  <a:srgbClr val="002855"/>
                </a:solidFill>
                <a:latin typeface="Albert Sans"/>
              </a:rPr>
              <a:t>ARF</a:t>
            </a:r>
            <a:r>
              <a:rPr lang="en-US" sz="1050">
                <a:solidFill>
                  <a:srgbClr val="002855"/>
                </a:solidFill>
                <a:latin typeface="Albert Sans"/>
              </a:rPr>
              <a:t>).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C20B979-4000-2E1D-F761-5F70E8127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597" y="2205105"/>
            <a:ext cx="4061012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>
                <a:solidFill>
                  <a:srgbClr val="002758"/>
                </a:solidFill>
                <a:latin typeface="Albert Sans"/>
              </a:rPr>
              <a:t>We are actively modelling two of the Large Scale P</a:t>
            </a:r>
            <a:r>
              <a:rPr lang="en-US" sz="1050" err="1">
                <a:solidFill>
                  <a:srgbClr val="002758"/>
                </a:solidFill>
                <a:latin typeface="Albert Sans"/>
              </a:rPr>
              <a:t>ilots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,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influencing the future of </a:t>
            </a:r>
            <a:r>
              <a:rPr lang="en-US" sz="1050" b="1" err="1">
                <a:solidFill>
                  <a:srgbClr val="002758"/>
                </a:solidFill>
                <a:latin typeface="Albert Sans"/>
              </a:rPr>
              <a:t>eIDAS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 2.0 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for the European Digital Identity Wallet.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BC367C8-599D-A7C4-8783-B518CCCF5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5630" y="4461118"/>
            <a:ext cx="551433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err="1">
                <a:solidFill>
                  <a:srgbClr val="0071CE"/>
                </a:solidFill>
                <a:latin typeface="Albert Sans"/>
              </a:rPr>
              <a:t>Tinexta</a:t>
            </a:r>
            <a:r>
              <a:rPr lang="en-US" sz="1200" b="1">
                <a:solidFill>
                  <a:srgbClr val="0071CE"/>
                </a:solidFill>
                <a:latin typeface="Albert Sans"/>
              </a:rPr>
              <a:t> InfoCert is the Trust Governance Authority of the InfoCert Wallet ecosystem.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177919D-7ECA-6AE8-A501-3DBF1475B373}"/>
              </a:ext>
            </a:extLst>
          </p:cNvPr>
          <p:cNvSpPr txBox="1"/>
          <p:nvPr/>
        </p:nvSpPr>
        <p:spPr>
          <a:xfrm>
            <a:off x="4855597" y="3637580"/>
            <a:ext cx="396445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8627"/>
            <a:r>
              <a:rPr lang="en-US" sz="1050">
                <a:solidFill>
                  <a:srgbClr val="002758"/>
                </a:solidFill>
                <a:latin typeface="Albert Sans"/>
              </a:rPr>
              <a:t>InfoCert Wallet allows users to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independently choose 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which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information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 to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share 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and which credentials to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add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 or </a:t>
            </a:r>
            <a:r>
              <a:rPr lang="en-US" sz="1050" b="1">
                <a:solidFill>
                  <a:srgbClr val="002758"/>
                </a:solidFill>
                <a:latin typeface="Albert Sans"/>
              </a:rPr>
              <a:t>remove</a:t>
            </a:r>
            <a:r>
              <a:rPr lang="en-US" sz="1050">
                <a:solidFill>
                  <a:srgbClr val="002758"/>
                </a:solidFill>
                <a:latin typeface="Albert Sans"/>
              </a:rPr>
              <a:t>.</a:t>
            </a:r>
          </a:p>
        </p:txBody>
      </p:sp>
      <p:pic>
        <p:nvPicPr>
          <p:cNvPr id="31" name="Immagine 30" descr="Immagine che contiene testo, Carattere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E05955CB-713F-6AF1-8EB9-B82E7EE93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98"/>
          <a:stretch/>
        </p:blipFill>
        <p:spPr>
          <a:xfrm>
            <a:off x="4536507" y="1503813"/>
            <a:ext cx="259384" cy="270188"/>
          </a:xfrm>
          <a:prstGeom prst="rect">
            <a:avLst/>
          </a:prstGeom>
        </p:spPr>
      </p:pic>
      <p:pic>
        <p:nvPicPr>
          <p:cNvPr id="32" name="Immagine 31" descr="Immagine che contiene testo, Carattere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4091BD2C-CF05-3ADB-8690-4D0C9C6C0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98"/>
          <a:stretch/>
        </p:blipFill>
        <p:spPr>
          <a:xfrm>
            <a:off x="4536507" y="2247109"/>
            <a:ext cx="259384" cy="270188"/>
          </a:xfrm>
          <a:prstGeom prst="rect">
            <a:avLst/>
          </a:prstGeom>
        </p:spPr>
      </p:pic>
      <p:pic>
        <p:nvPicPr>
          <p:cNvPr id="33" name="Immagine 32" descr="Immagine che contiene testo, Carattere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B4F09C3D-2373-6092-C70E-2179FE3E5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98"/>
          <a:stretch/>
        </p:blipFill>
        <p:spPr>
          <a:xfrm>
            <a:off x="4536507" y="2958720"/>
            <a:ext cx="259384" cy="270188"/>
          </a:xfrm>
          <a:prstGeom prst="rect">
            <a:avLst/>
          </a:prstGeom>
        </p:spPr>
      </p:pic>
      <p:pic>
        <p:nvPicPr>
          <p:cNvPr id="34" name="Immagine 33" descr="Immagine che contiene testo, Carattere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F6230D0E-16FC-8EA6-6CF3-9DA824110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98"/>
          <a:stretch/>
        </p:blipFill>
        <p:spPr>
          <a:xfrm>
            <a:off x="4532840" y="3698694"/>
            <a:ext cx="259384" cy="27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3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1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743C97-9190-9ADF-82F1-3A33936C6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0" y="286201"/>
            <a:ext cx="8709073" cy="374312"/>
          </a:xfrm>
        </p:spPr>
        <p:txBody>
          <a:bodyPr/>
          <a:lstStyle/>
          <a:p>
            <a:r>
              <a:rPr lang="en-US" noProof="0">
                <a:solidFill>
                  <a:schemeClr val="bg1"/>
                </a:solidFill>
              </a:rPr>
              <a:t>The Digital Wallet and European Regulations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6422D07-F837-85D1-40DD-71F30FC45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00" y="1080631"/>
            <a:ext cx="8598635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/>
                </a:solidFill>
                <a:latin typeface="Albert Sans"/>
              </a:rPr>
              <a:t>The Digital Wallet is </a:t>
            </a:r>
            <a:r>
              <a:rPr lang="en-US" sz="1200" b="1">
                <a:solidFill>
                  <a:srgbClr val="FFFFFF"/>
                </a:solidFill>
                <a:latin typeface="Albert Sans"/>
              </a:rPr>
              <a:t>based on the technological principles </a:t>
            </a:r>
            <a:r>
              <a:rPr lang="en-US" sz="1200">
                <a:solidFill>
                  <a:srgbClr val="FFFFFF"/>
                </a:solidFill>
                <a:latin typeface="Albert Sans"/>
              </a:rPr>
              <a:t>of the EUDIW (European Digital Identity Wallet) but </a:t>
            </a:r>
            <a:r>
              <a:rPr lang="en-US" sz="1200" b="1">
                <a:solidFill>
                  <a:srgbClr val="FFFFFF"/>
                </a:solidFill>
                <a:latin typeface="Albert Sans"/>
              </a:rPr>
              <a:t>can already be used </a:t>
            </a:r>
            <a:r>
              <a:rPr lang="en-US" sz="1200">
                <a:solidFill>
                  <a:srgbClr val="FFFFFF"/>
                </a:solidFill>
                <a:latin typeface="Albert Sans"/>
              </a:rPr>
              <a:t>to enable digital processes.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3424D849-D11B-8297-DEBD-5CF6421F5505}"/>
              </a:ext>
            </a:extLst>
          </p:cNvPr>
          <p:cNvGrpSpPr/>
          <p:nvPr/>
        </p:nvGrpSpPr>
        <p:grpSpPr>
          <a:xfrm>
            <a:off x="-164227" y="2613486"/>
            <a:ext cx="3210739" cy="1627759"/>
            <a:chOff x="-218970" y="3484648"/>
            <a:chExt cx="4280985" cy="2170345"/>
          </a:xfrm>
        </p:grpSpPr>
        <p:sp>
          <p:nvSpPr>
            <p:cNvPr id="4" name="Parallelogramma 3">
              <a:extLst>
                <a:ext uri="{FF2B5EF4-FFF2-40B4-BE49-F238E27FC236}">
                  <a16:creationId xmlns:a16="http://schemas.microsoft.com/office/drawing/2014/main" id="{60D4938A-0D00-A4D4-897B-E01854563EDA}"/>
                </a:ext>
              </a:extLst>
            </p:cNvPr>
            <p:cNvSpPr/>
            <p:nvPr/>
          </p:nvSpPr>
          <p:spPr>
            <a:xfrm rot="21107061">
              <a:off x="-218970" y="3484648"/>
              <a:ext cx="4280985" cy="2170345"/>
            </a:xfrm>
            <a:prstGeom prst="parallelogram">
              <a:avLst>
                <a:gd name="adj" fmla="val 1449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8627"/>
              <a:endParaRPr lang="en-US" sz="338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F7AC1EE5-8891-00C4-9B8A-A3627530C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162" y="3797361"/>
              <a:ext cx="3371093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2855"/>
                  </a:solidFill>
                  <a:latin typeface="Albert Sans"/>
                </a:rPr>
                <a:t>Identification/authentication</a:t>
              </a:r>
              <a:r>
                <a:rPr lang="en-US" sz="1200">
                  <a:solidFill>
                    <a:srgbClr val="002855"/>
                  </a:solidFill>
                  <a:latin typeface="Albert Sans"/>
                </a:rPr>
                <a:t> shares the identity data needed to access both public and private services. </a:t>
              </a:r>
            </a:p>
          </p:txBody>
        </p:sp>
        <p:pic>
          <p:nvPicPr>
            <p:cNvPr id="17" name="Elemento grafico 16" descr="Segno di spunta contorno">
              <a:extLst>
                <a:ext uri="{FF2B5EF4-FFF2-40B4-BE49-F238E27FC236}">
                  <a16:creationId xmlns:a16="http://schemas.microsoft.com/office/drawing/2014/main" id="{C580AB4A-C6BB-3197-1403-CE4A04E4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21072" y="4628359"/>
              <a:ext cx="914400" cy="914400"/>
            </a:xfrm>
            <a:prstGeom prst="rect">
              <a:avLst/>
            </a:prstGeom>
          </p:spPr>
        </p:pic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720B8463-F599-676B-19AD-B8A495AE954E}"/>
              </a:ext>
            </a:extLst>
          </p:cNvPr>
          <p:cNvGrpSpPr/>
          <p:nvPr/>
        </p:nvGrpSpPr>
        <p:grpSpPr>
          <a:xfrm>
            <a:off x="2951823" y="2167788"/>
            <a:ext cx="3210739" cy="1627759"/>
            <a:chOff x="3935764" y="2890384"/>
            <a:chExt cx="4280985" cy="2170345"/>
          </a:xfrm>
        </p:grpSpPr>
        <p:sp>
          <p:nvSpPr>
            <p:cNvPr id="5" name="Parallelogramma 4">
              <a:extLst>
                <a:ext uri="{FF2B5EF4-FFF2-40B4-BE49-F238E27FC236}">
                  <a16:creationId xmlns:a16="http://schemas.microsoft.com/office/drawing/2014/main" id="{C08C3357-608A-7118-5F28-18DD9915AAA8}"/>
                </a:ext>
              </a:extLst>
            </p:cNvPr>
            <p:cNvSpPr/>
            <p:nvPr/>
          </p:nvSpPr>
          <p:spPr>
            <a:xfrm rot="21107061">
              <a:off x="3935764" y="2890384"/>
              <a:ext cx="4280985" cy="2170345"/>
            </a:xfrm>
            <a:prstGeom prst="parallelogram">
              <a:avLst>
                <a:gd name="adj" fmla="val 1449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8627"/>
              <a:endParaRPr lang="en-US" sz="338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F5D500B-8D29-187C-5E1B-EEA83583B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5440" y="3228513"/>
              <a:ext cx="3618762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2855"/>
                  </a:solidFill>
                  <a:latin typeface="Albert Sans"/>
                </a:rPr>
                <a:t>Filing and presentation of certificates of attributes:</a:t>
              </a:r>
              <a:r>
                <a:rPr lang="en-US" sz="1200">
                  <a:solidFill>
                    <a:srgbClr val="002855"/>
                  </a:solidFill>
                  <a:latin typeface="Albert Sans"/>
                </a:rPr>
                <a:t> e.g. presenting a driving license to rent a car. </a:t>
              </a:r>
            </a:p>
          </p:txBody>
        </p:sp>
        <p:pic>
          <p:nvPicPr>
            <p:cNvPr id="20" name="Elemento grafico 19" descr="Segno di spunta contorno">
              <a:extLst>
                <a:ext uri="{FF2B5EF4-FFF2-40B4-BE49-F238E27FC236}">
                  <a16:creationId xmlns:a16="http://schemas.microsoft.com/office/drawing/2014/main" id="{C99BDAD9-7B81-DAE7-618F-3987116A4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40549" y="4112620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95C1E998-671A-EDE4-91D4-AFB63C3E04E8}"/>
              </a:ext>
            </a:extLst>
          </p:cNvPr>
          <p:cNvGrpSpPr/>
          <p:nvPr/>
        </p:nvGrpSpPr>
        <p:grpSpPr>
          <a:xfrm>
            <a:off x="6067874" y="1722090"/>
            <a:ext cx="3210739" cy="1627759"/>
            <a:chOff x="8090498" y="2296120"/>
            <a:chExt cx="4280985" cy="2170345"/>
          </a:xfrm>
        </p:grpSpPr>
        <p:sp>
          <p:nvSpPr>
            <p:cNvPr id="6" name="Parallelogramma 5">
              <a:extLst>
                <a:ext uri="{FF2B5EF4-FFF2-40B4-BE49-F238E27FC236}">
                  <a16:creationId xmlns:a16="http://schemas.microsoft.com/office/drawing/2014/main" id="{BD56BA8F-5584-66E6-8C96-A254F7A00D10}"/>
                </a:ext>
              </a:extLst>
            </p:cNvPr>
            <p:cNvSpPr/>
            <p:nvPr/>
          </p:nvSpPr>
          <p:spPr>
            <a:xfrm rot="21107061">
              <a:off x="8090498" y="2296120"/>
              <a:ext cx="4280985" cy="2170345"/>
            </a:xfrm>
            <a:prstGeom prst="parallelogram">
              <a:avLst>
                <a:gd name="adj" fmla="val 1449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8627"/>
              <a:endParaRPr lang="en-US" sz="338">
                <a:solidFill>
                  <a:srgbClr val="FFFFFF"/>
                </a:solidFill>
                <a:latin typeface="Georgia"/>
              </a:endParaRPr>
            </a:p>
          </p:txBody>
        </p:sp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2D77CC0C-3984-093F-2655-B46F4571B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8029" y="2739341"/>
              <a:ext cx="3805922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2855"/>
                  </a:solidFill>
                  <a:latin typeface="Albert Sans"/>
                </a:rPr>
                <a:t>Electronic signature/seal: </a:t>
              </a:r>
              <a:r>
                <a:rPr lang="en-US" sz="1200">
                  <a:solidFill>
                    <a:srgbClr val="002855"/>
                  </a:solidFill>
                  <a:latin typeface="Albert Sans"/>
                </a:rPr>
                <a:t>e.g., sign a contract to open a bank account; authorize a payment. </a:t>
              </a:r>
            </a:p>
          </p:txBody>
        </p:sp>
        <p:pic>
          <p:nvPicPr>
            <p:cNvPr id="21" name="Elemento grafico 20" descr="Segno di spunta contorno">
              <a:extLst>
                <a:ext uri="{FF2B5EF4-FFF2-40B4-BE49-F238E27FC236}">
                  <a16:creationId xmlns:a16="http://schemas.microsoft.com/office/drawing/2014/main" id="{0B0E3226-3A68-F335-1415-B89C5F1C5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12819" y="351835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987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6D5AB-FAF7-F856-4559-D067B1DF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516667DB-0F8A-81BE-7FEE-ACE9ECDEB1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B972195E-CB72-34A9-D0E1-B6E53F6B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InfoCert Wallet Capabilities and Convergences with EUDIW</a:t>
            </a:r>
          </a:p>
        </p:txBody>
      </p:sp>
    </p:spTree>
    <p:extLst>
      <p:ext uri="{BB962C8B-B14F-4D97-AF65-F5344CB8AC3E}">
        <p14:creationId xmlns:p14="http://schemas.microsoft.com/office/powerpoint/2010/main" val="57214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B279C8-593E-DEF6-6136-300037C8E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1" y="286201"/>
            <a:ext cx="7886618" cy="374312"/>
          </a:xfrm>
        </p:spPr>
        <p:txBody>
          <a:bodyPr/>
          <a:lstStyle/>
          <a:p>
            <a:r>
              <a:rPr lang="en-US" noProof="0"/>
              <a:t>Towards the Future of Digital Identity​​</a:t>
            </a:r>
            <a:br>
              <a:rPr lang="en-US" noProof="0"/>
            </a:br>
            <a:endParaRPr lang="en-US" noProof="0"/>
          </a:p>
        </p:txBody>
      </p:sp>
      <p:pic>
        <p:nvPicPr>
          <p:cNvPr id="8" name="Elemento grafico 7" descr="Freccia circolare contorno">
            <a:extLst>
              <a:ext uri="{FF2B5EF4-FFF2-40B4-BE49-F238E27FC236}">
                <a16:creationId xmlns:a16="http://schemas.microsoft.com/office/drawing/2014/main" id="{7446C1D1-EADA-9B6D-DB64-8E6EB8625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6292" y="2078820"/>
            <a:ext cx="977081" cy="977081"/>
          </a:xfrm>
          <a:prstGeom prst="rect">
            <a:avLst/>
          </a:prstGeom>
        </p:spPr>
      </p:pic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DA1E3A8D-FA8B-7B32-9404-408AD9ECB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3857"/>
          <a:stretch/>
        </p:blipFill>
        <p:spPr>
          <a:xfrm rot="16200000">
            <a:off x="5882367" y="-57272"/>
            <a:ext cx="4039880" cy="6433433"/>
          </a:xfrm>
          <a:prstGeom prst="rect">
            <a:avLst/>
          </a:prstGeom>
        </p:spPr>
      </p:pic>
      <p:sp>
        <p:nvSpPr>
          <p:cNvPr id="15" name="CasellaDiTesto 12">
            <a:extLst>
              <a:ext uri="{FF2B5EF4-FFF2-40B4-BE49-F238E27FC236}">
                <a16:creationId xmlns:a16="http://schemas.microsoft.com/office/drawing/2014/main" id="{D99F7A68-BD16-4389-5427-D085E32356BF}"/>
              </a:ext>
            </a:extLst>
          </p:cNvPr>
          <p:cNvSpPr txBox="1"/>
          <p:nvPr/>
        </p:nvSpPr>
        <p:spPr>
          <a:xfrm>
            <a:off x="1343594" y="1525800"/>
            <a:ext cx="22043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50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3006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4509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11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514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29017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52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202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8469" hangingPunct="0"/>
            <a:r>
              <a:rPr lang="en-US" sz="900" b="1" kern="0">
                <a:solidFill>
                  <a:srgbClr val="002855"/>
                </a:solidFill>
                <a:latin typeface="Albert Sans"/>
                <a:cs typeface="Arial"/>
                <a:sym typeface="Satoshi Regular"/>
              </a:rPr>
              <a:t>LARGE SCALE PILOTS</a:t>
            </a:r>
          </a:p>
          <a:p>
            <a:pPr algn="ctr" defTabSz="128469" hangingPunct="0"/>
            <a:r>
              <a:rPr lang="en-US" sz="900" kern="0">
                <a:solidFill>
                  <a:srgbClr val="002855"/>
                </a:solidFill>
                <a:latin typeface="Albert Sans"/>
                <a:cs typeface="Arial"/>
                <a:sym typeface="Satoshi Regular"/>
              </a:rPr>
              <a:t>Influence the Toolbox evolution</a:t>
            </a:r>
          </a:p>
          <a:p>
            <a:pPr algn="ctr" defTabSz="128469" hangingPunct="0"/>
            <a:r>
              <a:rPr lang="en-US" sz="900" kern="0">
                <a:solidFill>
                  <a:srgbClr val="002855"/>
                </a:solidFill>
                <a:latin typeface="Albert Sans"/>
                <a:cs typeface="Arial"/>
                <a:sym typeface="Satoshi Regular"/>
              </a:rPr>
              <a:t>Test the Prototype</a:t>
            </a:r>
          </a:p>
        </p:txBody>
      </p:sp>
      <p:sp>
        <p:nvSpPr>
          <p:cNvPr id="16" name="CasellaDiTesto 16">
            <a:extLst>
              <a:ext uri="{FF2B5EF4-FFF2-40B4-BE49-F238E27FC236}">
                <a16:creationId xmlns:a16="http://schemas.microsoft.com/office/drawing/2014/main" id="{D9B82289-C3E2-6C65-BC13-7E5266E68263}"/>
              </a:ext>
            </a:extLst>
          </p:cNvPr>
          <p:cNvSpPr txBox="1"/>
          <p:nvPr/>
        </p:nvSpPr>
        <p:spPr>
          <a:xfrm>
            <a:off x="2120936" y="1186798"/>
            <a:ext cx="649673" cy="421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50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3006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4509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11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514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29017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52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202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8469" hangingPunct="0"/>
            <a:r>
              <a:rPr lang="en-US" sz="1349" b="1" kern="0">
                <a:solidFill>
                  <a:srgbClr val="002855"/>
                </a:solidFill>
                <a:latin typeface="Albert Sans"/>
                <a:cs typeface="Arial"/>
                <a:sym typeface="Satoshi Regular"/>
              </a:rPr>
              <a:t>50M </a:t>
            </a:r>
          </a:p>
          <a:p>
            <a:pPr algn="ctr" defTabSz="128469" hangingPunct="0"/>
            <a:r>
              <a:rPr lang="en-US" sz="788" kern="0">
                <a:solidFill>
                  <a:srgbClr val="002855"/>
                </a:solidFill>
                <a:latin typeface="Albert Sans"/>
                <a:cs typeface="Arial"/>
                <a:sym typeface="Satoshi Regular"/>
              </a:rPr>
              <a:t>funding</a:t>
            </a:r>
            <a:endParaRPr lang="en-US" sz="1349" kern="0">
              <a:solidFill>
                <a:srgbClr val="002855"/>
              </a:solidFill>
              <a:latin typeface="Albert Sans"/>
              <a:cs typeface="Arial"/>
              <a:sym typeface="Satoshi Regular"/>
            </a:endParaRPr>
          </a:p>
        </p:txBody>
      </p:sp>
      <p:sp>
        <p:nvSpPr>
          <p:cNvPr id="17" name="CasellaDiTesto 17">
            <a:extLst>
              <a:ext uri="{FF2B5EF4-FFF2-40B4-BE49-F238E27FC236}">
                <a16:creationId xmlns:a16="http://schemas.microsoft.com/office/drawing/2014/main" id="{F30808BE-2196-FE40-3D70-07EA6F0F6522}"/>
              </a:ext>
            </a:extLst>
          </p:cNvPr>
          <p:cNvSpPr txBox="1"/>
          <p:nvPr/>
        </p:nvSpPr>
        <p:spPr>
          <a:xfrm>
            <a:off x="908395" y="2201684"/>
            <a:ext cx="830543" cy="4212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50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3006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4509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11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514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29017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52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202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8469" hangingPunct="0"/>
            <a:r>
              <a:rPr lang="en-US" sz="1349" b="1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27M </a:t>
            </a:r>
          </a:p>
          <a:p>
            <a:pPr algn="ctr" defTabSz="128469" hangingPunct="0"/>
            <a:r>
              <a:rPr lang="en-US" sz="788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funding</a:t>
            </a:r>
            <a:endParaRPr lang="en-US" sz="1349" kern="0">
              <a:solidFill>
                <a:srgbClr val="0B2E4F"/>
              </a:solidFill>
              <a:latin typeface="Albert Sans"/>
              <a:cs typeface="Arial"/>
              <a:sym typeface="Satoshi Regular"/>
            </a:endParaRPr>
          </a:p>
        </p:txBody>
      </p:sp>
      <p:sp>
        <p:nvSpPr>
          <p:cNvPr id="18" name="CasellaDiTesto 18">
            <a:extLst>
              <a:ext uri="{FF2B5EF4-FFF2-40B4-BE49-F238E27FC236}">
                <a16:creationId xmlns:a16="http://schemas.microsoft.com/office/drawing/2014/main" id="{D4F4B1B4-4C7D-D119-6981-7D1C9D0FEE7A}"/>
              </a:ext>
            </a:extLst>
          </p:cNvPr>
          <p:cNvSpPr txBox="1"/>
          <p:nvPr/>
        </p:nvSpPr>
        <p:spPr>
          <a:xfrm>
            <a:off x="295137" y="2553583"/>
            <a:ext cx="2057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50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3006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4509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11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514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29017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52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202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8469" hangingPunct="0"/>
            <a:r>
              <a:rPr lang="en-US" sz="900" b="1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WALLET PROTOTYPE</a:t>
            </a:r>
          </a:p>
          <a:p>
            <a:pPr algn="ctr" defTabSz="128469" hangingPunct="0"/>
            <a:r>
              <a:rPr lang="en-US" sz="900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Implement the Toolbox</a:t>
            </a:r>
          </a:p>
          <a:p>
            <a:pPr algn="ctr" defTabSz="128469" hangingPunct="0"/>
            <a:r>
              <a:rPr lang="en-US" sz="900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Influence the Toolbox evolution</a:t>
            </a:r>
          </a:p>
          <a:p>
            <a:pPr algn="ctr" defTabSz="128469" hangingPunct="0"/>
            <a:r>
              <a:rPr lang="en-US" sz="900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Delivered to LSPs</a:t>
            </a:r>
          </a:p>
        </p:txBody>
      </p:sp>
      <p:sp>
        <p:nvSpPr>
          <p:cNvPr id="23" name="CasellaDiTesto 13">
            <a:extLst>
              <a:ext uri="{FF2B5EF4-FFF2-40B4-BE49-F238E27FC236}">
                <a16:creationId xmlns:a16="http://schemas.microsoft.com/office/drawing/2014/main" id="{29CF5277-98FD-0292-8C81-EEE5CD9F889A}"/>
              </a:ext>
            </a:extLst>
          </p:cNvPr>
          <p:cNvSpPr txBox="1"/>
          <p:nvPr/>
        </p:nvSpPr>
        <p:spPr>
          <a:xfrm>
            <a:off x="1841897" y="3176830"/>
            <a:ext cx="22043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50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3006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4509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11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514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29017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520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2023" algn="l" defTabSz="171503" rtl="0" eaLnBrk="1" latinLnBrk="0" hangingPunct="1"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8469" hangingPunct="0"/>
            <a:r>
              <a:rPr lang="en-US" sz="900" b="1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TOOLBOX (ARF)</a:t>
            </a:r>
          </a:p>
          <a:p>
            <a:pPr algn="ctr" defTabSz="128469" hangingPunct="0"/>
            <a:r>
              <a:rPr lang="en-US" sz="900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Specifications for LSPs</a:t>
            </a:r>
          </a:p>
          <a:p>
            <a:pPr algn="ctr" defTabSz="128469" hangingPunct="0"/>
            <a:r>
              <a:rPr lang="en-US" sz="900" kern="0">
                <a:solidFill>
                  <a:srgbClr val="0B2E4F"/>
                </a:solidFill>
                <a:latin typeface="Albert Sans"/>
                <a:cs typeface="Arial"/>
                <a:sym typeface="Satoshi Regular"/>
              </a:rPr>
              <a:t>Influenced by Prototype and LSPs</a:t>
            </a:r>
          </a:p>
        </p:txBody>
      </p:sp>
      <p:pic>
        <p:nvPicPr>
          <p:cNvPr id="25" name="Elemento grafico 24" descr="Scatola di imballaggio aperta contorno">
            <a:extLst>
              <a:ext uri="{FF2B5EF4-FFF2-40B4-BE49-F238E27FC236}">
                <a16:creationId xmlns:a16="http://schemas.microsoft.com/office/drawing/2014/main" id="{ACA9EC9E-B363-9834-943B-7DDDEC5AA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4399" y="2738361"/>
            <a:ext cx="685800" cy="685800"/>
          </a:xfrm>
          <a:prstGeom prst="rect">
            <a:avLst/>
          </a:prstGeom>
        </p:spPr>
      </p:pic>
      <p:pic>
        <p:nvPicPr>
          <p:cNvPr id="27" name="Elemento grafico 26" descr="Portafoglio contorno">
            <a:extLst>
              <a:ext uri="{FF2B5EF4-FFF2-40B4-BE49-F238E27FC236}">
                <a16:creationId xmlns:a16="http://schemas.microsoft.com/office/drawing/2014/main" id="{E0F8C40D-7625-9509-7726-4A1BD22B3B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167" y="2017050"/>
            <a:ext cx="685800" cy="685800"/>
          </a:xfrm>
          <a:prstGeom prst="rect">
            <a:avLst/>
          </a:prstGeom>
        </p:spPr>
      </p:pic>
      <p:pic>
        <p:nvPicPr>
          <p:cNvPr id="29" name="Elemento grafico 28" descr="Razzo contorno">
            <a:extLst>
              <a:ext uri="{FF2B5EF4-FFF2-40B4-BE49-F238E27FC236}">
                <a16:creationId xmlns:a16="http://schemas.microsoft.com/office/drawing/2014/main" id="{A664545B-3372-FB68-584E-893FA318EE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79574" y="1077416"/>
            <a:ext cx="685800" cy="685800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4A6EACA-8069-8E41-B926-22E92BE75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781" y="2523453"/>
            <a:ext cx="1039752" cy="32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magine 31" descr="Immagine che contiene Carattere, Elementi grafici, logo, testo&#10;&#10;Il contenuto generato dall'IA potrebbe non essere corretto.">
            <a:extLst>
              <a:ext uri="{FF2B5EF4-FFF2-40B4-BE49-F238E27FC236}">
                <a16:creationId xmlns:a16="http://schemas.microsoft.com/office/drawing/2014/main" id="{C435C84F-381B-F908-1ECB-07F6596B73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19" y="2587267"/>
            <a:ext cx="1156139" cy="416993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72F95BFE-99B9-A27D-918C-EDA5443A57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44864" y="1663368"/>
            <a:ext cx="1019279" cy="339760"/>
          </a:xfrm>
          <a:prstGeom prst="rect">
            <a:avLst/>
          </a:prstGeom>
        </p:spPr>
      </p:pic>
      <p:sp>
        <p:nvSpPr>
          <p:cNvPr id="35" name="AutoShape 20" descr="European Commission">
            <a:extLst>
              <a:ext uri="{FF2B5EF4-FFF2-40B4-BE49-F238E27FC236}">
                <a16:creationId xmlns:a16="http://schemas.microsoft.com/office/drawing/2014/main" id="{90AE9B6A-B5D7-D60D-B685-C15D5E3C7B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40707" y="2154891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128627"/>
            <a:endParaRPr lang="en-US" sz="506">
              <a:solidFill>
                <a:srgbClr val="002758"/>
              </a:solidFill>
              <a:latin typeface="Georgia"/>
            </a:endParaRP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E9C420B3-4A56-7772-CDA4-AE487A84706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88761" y="1549955"/>
            <a:ext cx="1448538" cy="375546"/>
          </a:xfrm>
          <a:prstGeom prst="rect">
            <a:avLst/>
          </a:prstGeom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7541E169-7FAB-26D9-BA5F-911C921AD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130" y="3053071"/>
            <a:ext cx="1288510" cy="32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uppo 41">
            <a:extLst>
              <a:ext uri="{FF2B5EF4-FFF2-40B4-BE49-F238E27FC236}">
                <a16:creationId xmlns:a16="http://schemas.microsoft.com/office/drawing/2014/main" id="{A3E9024E-B5E1-8D6D-63C8-D8FEC7124D94}"/>
              </a:ext>
            </a:extLst>
          </p:cNvPr>
          <p:cNvGrpSpPr/>
          <p:nvPr/>
        </p:nvGrpSpPr>
        <p:grpSpPr>
          <a:xfrm>
            <a:off x="7231143" y="3077559"/>
            <a:ext cx="1688446" cy="683290"/>
            <a:chOff x="9119148" y="4347586"/>
            <a:chExt cx="2251261" cy="911053"/>
          </a:xfrm>
        </p:grpSpPr>
        <p:pic>
          <p:nvPicPr>
            <p:cNvPr id="39" name="Immagine 38" descr="Immagine che contiene simbolo, logo, Elementi grafici, giallo&#10;&#10;Il contenuto generato dall'IA potrebbe non essere corretto.">
              <a:extLst>
                <a:ext uri="{FF2B5EF4-FFF2-40B4-BE49-F238E27FC236}">
                  <a16:creationId xmlns:a16="http://schemas.microsoft.com/office/drawing/2014/main" id="{EFE38E52-6C54-025C-8043-245455A55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9148" y="4347586"/>
              <a:ext cx="1300561" cy="911053"/>
            </a:xfrm>
            <a:prstGeom prst="rect">
              <a:avLst/>
            </a:prstGeom>
          </p:spPr>
        </p:pic>
        <p:pic>
          <p:nvPicPr>
            <p:cNvPr id="41" name="Immagine 40" descr="Immagine che contiene Carattere, testo, Elementi grafici, logo&#10;&#10;Il contenuto generato dall'IA potrebbe non essere corretto.">
              <a:extLst>
                <a:ext uri="{FF2B5EF4-FFF2-40B4-BE49-F238E27FC236}">
                  <a16:creationId xmlns:a16="http://schemas.microsoft.com/office/drawing/2014/main" id="{86BED5F5-3CC1-E6AA-0DC5-73EC170F5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4073" y="4543051"/>
              <a:ext cx="1386336" cy="520123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847E84-0C3B-779D-1784-39EB60F5D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8" b="4768"/>
          <a:stretch/>
        </p:blipFill>
        <p:spPr bwMode="auto">
          <a:xfrm>
            <a:off x="5968728" y="3717496"/>
            <a:ext cx="623079" cy="56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F117685-B106-B6BC-30D1-44F04196071F}"/>
              </a:ext>
            </a:extLst>
          </p:cNvPr>
          <p:cNvSpPr txBox="1"/>
          <p:nvPr/>
        </p:nvSpPr>
        <p:spPr>
          <a:xfrm>
            <a:off x="7259212" y="3860582"/>
            <a:ext cx="142229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8627"/>
            <a:r>
              <a:rPr lang="it-IT" sz="1500" b="1">
                <a:solidFill>
                  <a:srgbClr val="002758"/>
                </a:solidFill>
                <a:latin typeface="Albert Sans"/>
              </a:rPr>
              <a:t>APTITUDE</a:t>
            </a:r>
          </a:p>
        </p:txBody>
      </p:sp>
    </p:spTree>
    <p:extLst>
      <p:ext uri="{BB962C8B-B14F-4D97-AF65-F5344CB8AC3E}">
        <p14:creationId xmlns:p14="http://schemas.microsoft.com/office/powerpoint/2010/main" val="1547939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AD39D-F299-584F-EE63-0BFA51397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0;p64">
            <a:extLst>
              <a:ext uri="{FF2B5EF4-FFF2-40B4-BE49-F238E27FC236}">
                <a16:creationId xmlns:a16="http://schemas.microsoft.com/office/drawing/2014/main" id="{6DFCC8FB-A125-5C93-80A9-5349DF86D8EA}"/>
              </a:ext>
            </a:extLst>
          </p:cNvPr>
          <p:cNvSpPr txBox="1"/>
          <p:nvPr/>
        </p:nvSpPr>
        <p:spPr>
          <a:xfrm>
            <a:off x="388800" y="286201"/>
            <a:ext cx="6645540" cy="2718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defTabSz="684929">
              <a:lnSpc>
                <a:spcPct val="90000"/>
              </a:lnSpc>
              <a:spcBef>
                <a:spcPct val="0"/>
              </a:spcBef>
              <a:buNone/>
              <a:defRPr sz="1800" b="1" i="0">
                <a:solidFill>
                  <a:schemeClr val="bg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defTabSz="684912"/>
            <a:r>
              <a:rPr lang="it-IT" sz="3203">
                <a:solidFill>
                  <a:srgbClr val="0071CE"/>
                </a:solidFill>
                <a:latin typeface="Albert Sans"/>
                <a:sym typeface="Calibri"/>
              </a:rPr>
              <a:t>InfoCert Wallet Framework</a:t>
            </a:r>
          </a:p>
        </p:txBody>
      </p: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EA42C61A-D9DF-2EAE-4477-043C1A1BB284}"/>
              </a:ext>
            </a:extLst>
          </p:cNvPr>
          <p:cNvGrpSpPr/>
          <p:nvPr/>
        </p:nvGrpSpPr>
        <p:grpSpPr>
          <a:xfrm>
            <a:off x="909965" y="3883903"/>
            <a:ext cx="7237187" cy="569156"/>
            <a:chOff x="1382836" y="5814361"/>
            <a:chExt cx="9649583" cy="453389"/>
          </a:xfrm>
          <a:solidFill>
            <a:srgbClr val="009ADE"/>
          </a:solidFill>
        </p:grpSpPr>
        <p:sp>
          <p:nvSpPr>
            <p:cNvPr id="84" name="Rettangolo 70">
              <a:extLst>
                <a:ext uri="{FF2B5EF4-FFF2-40B4-BE49-F238E27FC236}">
                  <a16:creationId xmlns:a16="http://schemas.microsoft.com/office/drawing/2014/main" id="{8002AA59-AE1A-51A3-B901-F0CDFD1C012D}"/>
                </a:ext>
              </a:extLst>
            </p:cNvPr>
            <p:cNvSpPr/>
            <p:nvPr/>
          </p:nvSpPr>
          <p:spPr>
            <a:xfrm>
              <a:off x="1382836" y="5814361"/>
              <a:ext cx="9649583" cy="453389"/>
            </a:xfrm>
            <a:prstGeom prst="rect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4289" rIns="34289" anchor="ctr"/>
            <a:lstStyle/>
            <a:p>
              <a:pPr defTabSz="685783">
                <a:defRPr/>
              </a:pPr>
              <a:endParaRPr lang="it-IT" sz="1350">
                <a:solidFill>
                  <a:srgbClr val="002855"/>
                </a:solidFill>
                <a:latin typeface="Albert Sans"/>
                <a:cs typeface="Arial"/>
              </a:endParaRPr>
            </a:p>
          </p:txBody>
        </p:sp>
        <p:sp>
          <p:nvSpPr>
            <p:cNvPr id="85" name="TextBox 33">
              <a:extLst>
                <a:ext uri="{FF2B5EF4-FFF2-40B4-BE49-F238E27FC236}">
                  <a16:creationId xmlns:a16="http://schemas.microsoft.com/office/drawing/2014/main" id="{493D06A6-1BF9-A3EA-12D2-347F24B657E7}"/>
                </a:ext>
              </a:extLst>
            </p:cNvPr>
            <p:cNvSpPr txBox="1"/>
            <p:nvPr/>
          </p:nvSpPr>
          <p:spPr>
            <a:xfrm>
              <a:off x="1413103" y="5916900"/>
              <a:ext cx="1152845" cy="165491"/>
            </a:xfrm>
            <a:prstGeom prst="rect">
              <a:avLst/>
            </a:prstGeom>
            <a:grpFill/>
            <a:ln>
              <a:noFill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4289" tIns="34289" rIns="34289" bIns="34289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pPr defTabSz="685783">
                <a:defRPr/>
              </a:pPr>
              <a:r>
                <a:rPr lang="it-IT" sz="900" b="1" cap="all">
                  <a:solidFill>
                    <a:srgbClr val="002855"/>
                  </a:solidFill>
                  <a:latin typeface="Albert Sans"/>
                </a:rPr>
                <a:t>PKI</a:t>
              </a:r>
              <a:endParaRPr sz="900" b="1" cap="all">
                <a:solidFill>
                  <a:srgbClr val="002855"/>
                </a:solidFill>
                <a:latin typeface="Albert Sans"/>
              </a:endParaRPr>
            </a:p>
          </p:txBody>
        </p:sp>
        <p:sp>
          <p:nvSpPr>
            <p:cNvPr id="86" name="Rettangolo con angoli arrotondati 75">
              <a:extLst>
                <a:ext uri="{FF2B5EF4-FFF2-40B4-BE49-F238E27FC236}">
                  <a16:creationId xmlns:a16="http://schemas.microsoft.com/office/drawing/2014/main" id="{29887181-059E-B9AF-9278-033A362223EB}"/>
                </a:ext>
              </a:extLst>
            </p:cNvPr>
            <p:cNvSpPr/>
            <p:nvPr/>
          </p:nvSpPr>
          <p:spPr>
            <a:xfrm>
              <a:off x="2520204" y="5900741"/>
              <a:ext cx="1138222" cy="216000"/>
            </a:xfrm>
            <a:prstGeom prst="round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it-IT" sz="788">
                  <a:solidFill>
                    <a:srgbClr val="002855"/>
                  </a:solidFill>
                  <a:latin typeface="Albert Sans"/>
                  <a:cs typeface="Arial"/>
                </a:rPr>
                <a:t>CERTIFICATE</a:t>
              </a:r>
              <a:endParaRPr lang="it-IT" sz="1200">
                <a:solidFill>
                  <a:srgbClr val="002855"/>
                </a:solidFill>
                <a:latin typeface="Albert Sans"/>
                <a:cs typeface="Arial"/>
              </a:endParaRPr>
            </a:p>
          </p:txBody>
        </p:sp>
        <p:sp>
          <p:nvSpPr>
            <p:cNvPr id="87" name="Rettangolo con angoli arrotondati 83">
              <a:extLst>
                <a:ext uri="{FF2B5EF4-FFF2-40B4-BE49-F238E27FC236}">
                  <a16:creationId xmlns:a16="http://schemas.microsoft.com/office/drawing/2014/main" id="{A316CEF5-0077-BDC3-2B64-8136F6A6BDA8}"/>
                </a:ext>
              </a:extLst>
            </p:cNvPr>
            <p:cNvSpPr/>
            <p:nvPr/>
          </p:nvSpPr>
          <p:spPr>
            <a:xfrm>
              <a:off x="3575339" y="5893790"/>
              <a:ext cx="1066244" cy="216000"/>
            </a:xfrm>
            <a:prstGeom prst="round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it-IT" sz="825">
                  <a:solidFill>
                    <a:srgbClr val="002855"/>
                  </a:solidFill>
                  <a:latin typeface="Albert Sans"/>
                  <a:cs typeface="Arial"/>
                </a:rPr>
                <a:t>SIGNATURE</a:t>
              </a:r>
            </a:p>
          </p:txBody>
        </p:sp>
      </p:grpSp>
      <p:grpSp>
        <p:nvGrpSpPr>
          <p:cNvPr id="88" name="Gruppo 71">
            <a:extLst>
              <a:ext uri="{FF2B5EF4-FFF2-40B4-BE49-F238E27FC236}">
                <a16:creationId xmlns:a16="http://schemas.microsoft.com/office/drawing/2014/main" id="{72377FD4-8346-1CDC-68C3-0B23615FCB5D}"/>
              </a:ext>
            </a:extLst>
          </p:cNvPr>
          <p:cNvGrpSpPr/>
          <p:nvPr/>
        </p:nvGrpSpPr>
        <p:grpSpPr>
          <a:xfrm>
            <a:off x="909700" y="3180452"/>
            <a:ext cx="7237187" cy="626169"/>
            <a:chOff x="1382482" y="4876429"/>
            <a:chExt cx="9649583" cy="834892"/>
          </a:xfrm>
          <a:solidFill>
            <a:srgbClr val="B4DEFF"/>
          </a:solidFill>
        </p:grpSpPr>
        <p:sp>
          <p:nvSpPr>
            <p:cNvPr id="89" name="Rettangolo 41">
              <a:extLst>
                <a:ext uri="{FF2B5EF4-FFF2-40B4-BE49-F238E27FC236}">
                  <a16:creationId xmlns:a16="http://schemas.microsoft.com/office/drawing/2014/main" id="{E310077E-775C-D060-3550-A973D7A5BE19}"/>
                </a:ext>
              </a:extLst>
            </p:cNvPr>
            <p:cNvSpPr/>
            <p:nvPr/>
          </p:nvSpPr>
          <p:spPr>
            <a:xfrm>
              <a:off x="1382482" y="4876429"/>
              <a:ext cx="9649583" cy="834892"/>
            </a:xfrm>
            <a:prstGeom prst="rect">
              <a:avLst/>
            </a:prstGeom>
            <a:solidFill>
              <a:srgbClr val="B4DEF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4289" rIns="34289" anchor="ctr"/>
            <a:lstStyle/>
            <a:p>
              <a:pPr defTabSz="685783">
                <a:defRPr/>
              </a:pPr>
              <a:endParaRPr lang="it-IT" sz="1350">
                <a:solidFill>
                  <a:srgbClr val="0B2E4F"/>
                </a:solidFill>
                <a:latin typeface="Albert Sans"/>
                <a:cs typeface="Arial"/>
              </a:endParaRPr>
            </a:p>
          </p:txBody>
        </p:sp>
        <p:sp>
          <p:nvSpPr>
            <p:cNvPr id="90" name="TextBox 33">
              <a:extLst>
                <a:ext uri="{FF2B5EF4-FFF2-40B4-BE49-F238E27FC236}">
                  <a16:creationId xmlns:a16="http://schemas.microsoft.com/office/drawing/2014/main" id="{93968568-518F-FA66-C979-46890A1B7587}"/>
                </a:ext>
              </a:extLst>
            </p:cNvPr>
            <p:cNvSpPr txBox="1"/>
            <p:nvPr/>
          </p:nvSpPr>
          <p:spPr>
            <a:xfrm>
              <a:off x="1387459" y="5062882"/>
              <a:ext cx="1152845" cy="461663"/>
            </a:xfrm>
            <a:prstGeom prst="rect">
              <a:avLst/>
            </a:prstGeom>
            <a:noFill/>
            <a:ln>
              <a:noFill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4289" tIns="34289" rIns="34289" bIns="34289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pPr defTabSz="685783">
                <a:defRPr/>
              </a:pPr>
              <a:r>
                <a:rPr lang="it-IT" sz="900" b="1" cap="all">
                  <a:solidFill>
                    <a:srgbClr val="002855"/>
                  </a:solidFill>
                  <a:latin typeface="Albert Sans"/>
                </a:rPr>
                <a:t>SCHEMAS</a:t>
              </a:r>
            </a:p>
            <a:p>
              <a:pPr defTabSz="685783">
                <a:defRPr/>
              </a:pPr>
              <a:r>
                <a:rPr lang="it-IT" sz="900" b="1" cap="all">
                  <a:solidFill>
                    <a:srgbClr val="002855"/>
                  </a:solidFill>
                  <a:latin typeface="Albert Sans"/>
                </a:rPr>
                <a:t>&amp; TRUST</a:t>
              </a:r>
              <a:endParaRPr sz="900" b="1" cap="all">
                <a:solidFill>
                  <a:srgbClr val="002855"/>
                </a:solidFill>
                <a:latin typeface="Albert Sans"/>
              </a:endParaRPr>
            </a:p>
          </p:txBody>
        </p:sp>
        <p:sp>
          <p:nvSpPr>
            <p:cNvPr id="91" name="Rettangolo con angoli arrotondati 67">
              <a:extLst>
                <a:ext uri="{FF2B5EF4-FFF2-40B4-BE49-F238E27FC236}">
                  <a16:creationId xmlns:a16="http://schemas.microsoft.com/office/drawing/2014/main" id="{B2413456-3BD1-8E17-06A5-2CC2E5B36DC6}"/>
                </a:ext>
              </a:extLst>
            </p:cNvPr>
            <p:cNvSpPr/>
            <p:nvPr/>
          </p:nvSpPr>
          <p:spPr>
            <a:xfrm>
              <a:off x="2629480" y="4978276"/>
              <a:ext cx="893188" cy="630874"/>
            </a:xfrm>
            <a:prstGeom prst="round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it-IT" sz="900">
                <a:solidFill>
                  <a:srgbClr val="FFFFFF"/>
                </a:solidFill>
                <a:latin typeface="Albert Sans"/>
                <a:cs typeface="Arial"/>
              </a:endParaRPr>
            </a:p>
            <a:p>
              <a:pPr defTabSz="685783">
                <a:defRPr/>
              </a:pPr>
              <a:r>
                <a:rPr lang="it-IT" sz="825">
                  <a:solidFill>
                    <a:srgbClr val="002855"/>
                  </a:solidFill>
                  <a:latin typeface="Albert Sans"/>
                  <a:cs typeface="Arial"/>
                </a:rPr>
                <a:t>IDENTITY</a:t>
              </a:r>
            </a:p>
            <a:p>
              <a:pPr defTabSz="685783">
                <a:defRPr/>
              </a:pPr>
              <a:endParaRPr lang="it-IT" sz="600">
                <a:solidFill>
                  <a:srgbClr val="FFFFFF"/>
                </a:solidFill>
                <a:latin typeface="Albert Sans"/>
                <a:cs typeface="Arial"/>
              </a:endParaRPr>
            </a:p>
          </p:txBody>
        </p:sp>
        <p:sp>
          <p:nvSpPr>
            <p:cNvPr id="92" name="Rettangolo con angoli arrotondati 76">
              <a:extLst>
                <a:ext uri="{FF2B5EF4-FFF2-40B4-BE49-F238E27FC236}">
                  <a16:creationId xmlns:a16="http://schemas.microsoft.com/office/drawing/2014/main" id="{CE2AF5CE-BE90-4967-5E69-9C169532DCE9}"/>
                </a:ext>
              </a:extLst>
            </p:cNvPr>
            <p:cNvSpPr/>
            <p:nvPr/>
          </p:nvSpPr>
          <p:spPr>
            <a:xfrm>
              <a:off x="3484416" y="4936932"/>
              <a:ext cx="1151887" cy="657035"/>
            </a:xfrm>
            <a:prstGeom prst="round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 defTabSz="685783">
                <a:defRPr/>
              </a:pPr>
              <a:endParaRPr lang="it-IT" sz="900">
                <a:solidFill>
                  <a:srgbClr val="002855"/>
                </a:solidFill>
                <a:latin typeface="Albert Sans"/>
                <a:cs typeface="Arial"/>
              </a:endParaRPr>
            </a:p>
            <a:p>
              <a:pPr defTabSz="685783">
                <a:defRPr/>
              </a:pPr>
              <a:r>
                <a:rPr lang="it-IT" sz="750">
                  <a:solidFill>
                    <a:srgbClr val="002855"/>
                  </a:solidFill>
                  <a:latin typeface="Albert Sans"/>
                  <a:cs typeface="Arial"/>
                </a:rPr>
                <a:t>ISSUER VC</a:t>
              </a:r>
            </a:p>
            <a:p>
              <a:pPr defTabSz="685783">
                <a:defRPr/>
              </a:pPr>
              <a:r>
                <a:rPr lang="it-IT" sz="750">
                  <a:solidFill>
                    <a:srgbClr val="002855"/>
                  </a:solidFill>
                  <a:latin typeface="Albert Sans"/>
                  <a:cs typeface="Arial"/>
                </a:rPr>
                <a:t>VERIFIER VC</a:t>
              </a:r>
            </a:p>
          </p:txBody>
        </p:sp>
        <p:pic>
          <p:nvPicPr>
            <p:cNvPr id="93" name="Elemento grafico 14" descr="Coccarda">
              <a:extLst>
                <a:ext uri="{FF2B5EF4-FFF2-40B4-BE49-F238E27FC236}">
                  <a16:creationId xmlns:a16="http://schemas.microsoft.com/office/drawing/2014/main" id="{77768534-4951-9711-6CFF-9F263FFDD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77284" y="4953568"/>
              <a:ext cx="234000" cy="234000"/>
            </a:xfrm>
            <a:prstGeom prst="rect">
              <a:avLst/>
            </a:prstGeom>
          </p:spPr>
        </p:pic>
      </p:grpSp>
      <p:grpSp>
        <p:nvGrpSpPr>
          <p:cNvPr id="94" name="Gruppo 77">
            <a:extLst>
              <a:ext uri="{FF2B5EF4-FFF2-40B4-BE49-F238E27FC236}">
                <a16:creationId xmlns:a16="http://schemas.microsoft.com/office/drawing/2014/main" id="{E4F24C71-29A1-81A1-03F5-C0C4A57B58FD}"/>
              </a:ext>
            </a:extLst>
          </p:cNvPr>
          <p:cNvGrpSpPr/>
          <p:nvPr/>
        </p:nvGrpSpPr>
        <p:grpSpPr>
          <a:xfrm>
            <a:off x="909701" y="1790081"/>
            <a:ext cx="7237187" cy="626169"/>
            <a:chOff x="1382484" y="3022600"/>
            <a:chExt cx="9649583" cy="834892"/>
          </a:xfrm>
          <a:solidFill>
            <a:srgbClr val="B4DEFF"/>
          </a:solidFill>
        </p:grpSpPr>
        <p:sp>
          <p:nvSpPr>
            <p:cNvPr id="95" name="Rettangolo 38">
              <a:extLst>
                <a:ext uri="{FF2B5EF4-FFF2-40B4-BE49-F238E27FC236}">
                  <a16:creationId xmlns:a16="http://schemas.microsoft.com/office/drawing/2014/main" id="{D69DFF14-7E19-6292-EB82-CFB62F153982}"/>
                </a:ext>
              </a:extLst>
            </p:cNvPr>
            <p:cNvSpPr/>
            <p:nvPr/>
          </p:nvSpPr>
          <p:spPr>
            <a:xfrm>
              <a:off x="1382484" y="3022600"/>
              <a:ext cx="9649583" cy="834892"/>
            </a:xfrm>
            <a:prstGeom prst="rect">
              <a:avLst/>
            </a:prstGeom>
            <a:grpFill/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4289" rIns="34289" anchor="ctr"/>
            <a:lstStyle/>
            <a:p>
              <a:pPr defTabSz="685783">
                <a:defRPr/>
              </a:pPr>
              <a:endParaRPr lang="it-IT" sz="1350">
                <a:solidFill>
                  <a:srgbClr val="0B2E4F"/>
                </a:solidFill>
                <a:latin typeface="Albert Sans"/>
                <a:cs typeface="Arial"/>
              </a:endParaRPr>
            </a:p>
          </p:txBody>
        </p:sp>
        <p:sp>
          <p:nvSpPr>
            <p:cNvPr id="96" name="TextBox 33">
              <a:extLst>
                <a:ext uri="{FF2B5EF4-FFF2-40B4-BE49-F238E27FC236}">
                  <a16:creationId xmlns:a16="http://schemas.microsoft.com/office/drawing/2014/main" id="{D45B638C-1A47-4358-CE1D-EA044629E6EA}"/>
                </a:ext>
              </a:extLst>
            </p:cNvPr>
            <p:cNvSpPr txBox="1"/>
            <p:nvPr/>
          </p:nvSpPr>
          <p:spPr>
            <a:xfrm>
              <a:off x="1413103" y="3291556"/>
              <a:ext cx="1152845" cy="276996"/>
            </a:xfrm>
            <a:prstGeom prst="rect">
              <a:avLst/>
            </a:prstGeom>
            <a:grpFill/>
            <a:ln>
              <a:noFill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4289" tIns="34289" rIns="34289" bIns="34289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pPr defTabSz="685783">
                <a:defRPr/>
              </a:pPr>
              <a:r>
                <a:rPr lang="it-IT" sz="900" b="1" cap="all">
                  <a:solidFill>
                    <a:srgbClr val="002855"/>
                  </a:solidFill>
                  <a:latin typeface="Albert Sans"/>
                </a:rPr>
                <a:t>WALLET</a:t>
              </a:r>
              <a:endParaRPr sz="900" b="1" cap="all">
                <a:solidFill>
                  <a:srgbClr val="002855"/>
                </a:solidFill>
                <a:latin typeface="Albert Sans"/>
              </a:endParaRPr>
            </a:p>
          </p:txBody>
        </p:sp>
      </p:grpSp>
      <p:grpSp>
        <p:nvGrpSpPr>
          <p:cNvPr id="97" name="Gruppo 78">
            <a:extLst>
              <a:ext uri="{FF2B5EF4-FFF2-40B4-BE49-F238E27FC236}">
                <a16:creationId xmlns:a16="http://schemas.microsoft.com/office/drawing/2014/main" id="{45A62A80-6AA7-ABB8-7113-E477EC4B4924}"/>
              </a:ext>
            </a:extLst>
          </p:cNvPr>
          <p:cNvGrpSpPr/>
          <p:nvPr/>
        </p:nvGrpSpPr>
        <p:grpSpPr>
          <a:xfrm>
            <a:off x="899454" y="2475011"/>
            <a:ext cx="7247433" cy="626169"/>
            <a:chOff x="1368822" y="3935839"/>
            <a:chExt cx="9663244" cy="834892"/>
          </a:xfrm>
          <a:solidFill>
            <a:srgbClr val="B4DEFF"/>
          </a:solidFill>
        </p:grpSpPr>
        <p:sp>
          <p:nvSpPr>
            <p:cNvPr id="98" name="Rettangolo 40">
              <a:extLst>
                <a:ext uri="{FF2B5EF4-FFF2-40B4-BE49-F238E27FC236}">
                  <a16:creationId xmlns:a16="http://schemas.microsoft.com/office/drawing/2014/main" id="{73933BE2-E396-B7C1-369A-08AFE4817381}"/>
                </a:ext>
              </a:extLst>
            </p:cNvPr>
            <p:cNvSpPr/>
            <p:nvPr/>
          </p:nvSpPr>
          <p:spPr>
            <a:xfrm>
              <a:off x="1382483" y="3935839"/>
              <a:ext cx="9649583" cy="834892"/>
            </a:xfrm>
            <a:prstGeom prst="rect">
              <a:avLst/>
            </a:prstGeom>
            <a:solidFill>
              <a:srgbClr val="B4DEFF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4289" rIns="34289" anchor="ctr"/>
            <a:lstStyle/>
            <a:p>
              <a:pPr defTabSz="685783">
                <a:defRPr/>
              </a:pPr>
              <a:endParaRPr lang="it-IT" sz="1350">
                <a:solidFill>
                  <a:srgbClr val="0B2E4F"/>
                </a:solidFill>
                <a:latin typeface="Albert Sans"/>
                <a:cs typeface="Arial"/>
              </a:endParaRPr>
            </a:p>
          </p:txBody>
        </p:sp>
        <p:sp>
          <p:nvSpPr>
            <p:cNvPr id="99" name="TextBox 33">
              <a:extLst>
                <a:ext uri="{FF2B5EF4-FFF2-40B4-BE49-F238E27FC236}">
                  <a16:creationId xmlns:a16="http://schemas.microsoft.com/office/drawing/2014/main" id="{7B1803DD-A232-75EF-F863-9D31CC0FCE15}"/>
                </a:ext>
              </a:extLst>
            </p:cNvPr>
            <p:cNvSpPr txBox="1"/>
            <p:nvPr/>
          </p:nvSpPr>
          <p:spPr>
            <a:xfrm>
              <a:off x="1368822" y="4108647"/>
              <a:ext cx="1152845" cy="461663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34289" tIns="34289" rIns="34289" bIns="34289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pPr defTabSz="685783">
                <a:defRPr/>
              </a:pPr>
              <a:r>
                <a:rPr lang="it-IT" sz="900" b="1" cap="all">
                  <a:solidFill>
                    <a:srgbClr val="002855"/>
                  </a:solidFill>
                  <a:latin typeface="Albert Sans"/>
                </a:rPr>
                <a:t>Api +</a:t>
              </a:r>
            </a:p>
            <a:p>
              <a:pPr defTabSz="685783">
                <a:defRPr/>
              </a:pPr>
              <a:r>
                <a:rPr lang="it-IT" sz="900" b="1" cap="all">
                  <a:solidFill>
                    <a:srgbClr val="002855"/>
                  </a:solidFill>
                  <a:latin typeface="Albert Sans"/>
                </a:rPr>
                <a:t> WIDGETS</a:t>
              </a:r>
              <a:endParaRPr sz="900" b="1" cap="all">
                <a:solidFill>
                  <a:srgbClr val="002855"/>
                </a:solidFill>
                <a:latin typeface="Albert Sans"/>
              </a:endParaRPr>
            </a:p>
          </p:txBody>
        </p:sp>
      </p:grpSp>
      <p:sp>
        <p:nvSpPr>
          <p:cNvPr id="100" name="Shape">
            <a:extLst>
              <a:ext uri="{FF2B5EF4-FFF2-40B4-BE49-F238E27FC236}">
                <a16:creationId xmlns:a16="http://schemas.microsoft.com/office/drawing/2014/main" id="{149268BF-29EA-4407-0136-63D8DB12FCF1}"/>
              </a:ext>
            </a:extLst>
          </p:cNvPr>
          <p:cNvSpPr/>
          <p:nvPr/>
        </p:nvSpPr>
        <p:spPr>
          <a:xfrm>
            <a:off x="3291710" y="766496"/>
            <a:ext cx="1404000" cy="3232667"/>
          </a:xfrm>
          <a:prstGeom prst="flowChartInputOutput">
            <a:avLst/>
          </a:prstGeom>
          <a:solidFill>
            <a:srgbClr val="002855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4289" rIns="34289" anchor="ctr"/>
          <a:lstStyle/>
          <a:p>
            <a:pPr defTabSz="685783">
              <a:defRPr/>
            </a:pPr>
            <a:endParaRPr sz="1350">
              <a:solidFill>
                <a:srgbClr val="0B2E4F"/>
              </a:solidFill>
              <a:latin typeface="Albert Sans"/>
              <a:cs typeface="Arial"/>
            </a:endParaRPr>
          </a:p>
        </p:txBody>
      </p:sp>
      <p:sp>
        <p:nvSpPr>
          <p:cNvPr id="105" name="TextBox 33">
            <a:extLst>
              <a:ext uri="{FF2B5EF4-FFF2-40B4-BE49-F238E27FC236}">
                <a16:creationId xmlns:a16="http://schemas.microsoft.com/office/drawing/2014/main" id="{8565C339-496A-C0E9-85BE-4C4C63825DF1}"/>
              </a:ext>
            </a:extLst>
          </p:cNvPr>
          <p:cNvSpPr txBox="1"/>
          <p:nvPr/>
        </p:nvSpPr>
        <p:spPr>
          <a:xfrm>
            <a:off x="3619539" y="1119862"/>
            <a:ext cx="864634" cy="207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defTabSz="685783">
              <a:defRPr/>
            </a:pPr>
            <a:r>
              <a:rPr lang="it-IT" sz="900" b="1" cap="all" err="1">
                <a:latin typeface="Albert Sans"/>
              </a:rPr>
              <a:t>Enrollment</a:t>
            </a:r>
            <a:endParaRPr sz="900" b="1" cap="all">
              <a:latin typeface="Albert Sans"/>
            </a:endParaRPr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B9245518-1675-EC6A-FBE3-00F353E919A1}"/>
              </a:ext>
            </a:extLst>
          </p:cNvPr>
          <p:cNvSpPr/>
          <p:nvPr/>
        </p:nvSpPr>
        <p:spPr>
          <a:xfrm>
            <a:off x="4896584" y="757082"/>
            <a:ext cx="1404000" cy="3221401"/>
          </a:xfrm>
          <a:prstGeom prst="parallelogram">
            <a:avLst/>
          </a:prstGeom>
          <a:solidFill>
            <a:srgbClr val="002855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4289" rIns="34289" anchor="ctr"/>
          <a:lstStyle/>
          <a:p>
            <a:pPr defTabSz="685783">
              <a:defRPr/>
            </a:pPr>
            <a:endParaRPr sz="1350">
              <a:solidFill>
                <a:srgbClr val="0B2E4F"/>
              </a:solidFill>
              <a:latin typeface="Albert Sans"/>
              <a:cs typeface="Arial"/>
            </a:endParaRPr>
          </a:p>
        </p:txBody>
      </p:sp>
      <p:sp>
        <p:nvSpPr>
          <p:cNvPr id="112" name="TextBox 33">
            <a:extLst>
              <a:ext uri="{FF2B5EF4-FFF2-40B4-BE49-F238E27FC236}">
                <a16:creationId xmlns:a16="http://schemas.microsoft.com/office/drawing/2014/main" id="{7147818E-32CF-BFD0-5125-751F3202A8C1}"/>
              </a:ext>
            </a:extLst>
          </p:cNvPr>
          <p:cNvSpPr txBox="1"/>
          <p:nvPr/>
        </p:nvSpPr>
        <p:spPr>
          <a:xfrm>
            <a:off x="5043660" y="1129299"/>
            <a:ext cx="1265911" cy="346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 anchor="t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defTabSz="685783">
              <a:defRPr/>
            </a:pPr>
            <a:r>
              <a:rPr lang="en-GB" sz="900" b="1" cap="all">
                <a:latin typeface="Albert Sans"/>
              </a:rPr>
              <a:t>Credential</a:t>
            </a:r>
            <a:r>
              <a:rPr lang="en-GB" sz="900" b="1">
                <a:latin typeface="Albert Sans"/>
              </a:rPr>
              <a:t> </a:t>
            </a:r>
            <a:r>
              <a:rPr lang="en-GB" sz="900" b="1" cap="all">
                <a:latin typeface="Albert Sans"/>
              </a:rPr>
              <a:t>Management</a:t>
            </a:r>
            <a:endParaRPr lang="en-US" sz="900" b="1" cap="all">
              <a:latin typeface="Albert Sans"/>
            </a:endParaRPr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58649DE3-4D56-9638-FE00-0B24462D781B}"/>
              </a:ext>
            </a:extLst>
          </p:cNvPr>
          <p:cNvSpPr/>
          <p:nvPr/>
        </p:nvSpPr>
        <p:spPr>
          <a:xfrm>
            <a:off x="6548308" y="757082"/>
            <a:ext cx="1404000" cy="3221400"/>
          </a:xfrm>
          <a:prstGeom prst="parallelogram">
            <a:avLst/>
          </a:prstGeom>
          <a:solidFill>
            <a:srgbClr val="002855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4289" rIns="34289" anchor="ctr"/>
          <a:lstStyle/>
          <a:p>
            <a:pPr defTabSz="685783">
              <a:defRPr/>
            </a:pPr>
            <a:endParaRPr sz="1350">
              <a:solidFill>
                <a:srgbClr val="0B2E4F"/>
              </a:solidFill>
              <a:latin typeface="Albert Sans"/>
              <a:cs typeface="Arial"/>
            </a:endParaRPr>
          </a:p>
        </p:txBody>
      </p:sp>
      <p:sp>
        <p:nvSpPr>
          <p:cNvPr id="119" name="TextBox 33">
            <a:extLst>
              <a:ext uri="{FF2B5EF4-FFF2-40B4-BE49-F238E27FC236}">
                <a16:creationId xmlns:a16="http://schemas.microsoft.com/office/drawing/2014/main" id="{10BF3274-1BF6-96BF-22F0-173199F12FDC}"/>
              </a:ext>
            </a:extLst>
          </p:cNvPr>
          <p:cNvSpPr txBox="1"/>
          <p:nvPr/>
        </p:nvSpPr>
        <p:spPr>
          <a:xfrm>
            <a:off x="6804356" y="1165018"/>
            <a:ext cx="1111925" cy="207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 defTabSz="685783">
              <a:defRPr/>
            </a:pPr>
            <a:r>
              <a:rPr lang="it-IT" sz="900" b="1">
                <a:latin typeface="Albert Sans"/>
              </a:rPr>
              <a:t>AUTHENTICATION</a:t>
            </a:r>
            <a:endParaRPr sz="900" b="1">
              <a:latin typeface="Albert Sans"/>
            </a:endParaRPr>
          </a:p>
        </p:txBody>
      </p:sp>
      <p:sp>
        <p:nvSpPr>
          <p:cNvPr id="124" name="Rectangle 29">
            <a:extLst>
              <a:ext uri="{FF2B5EF4-FFF2-40B4-BE49-F238E27FC236}">
                <a16:creationId xmlns:a16="http://schemas.microsoft.com/office/drawing/2014/main" id="{7F5434D2-2E2D-9AD1-BC66-A3F34D829C00}"/>
              </a:ext>
            </a:extLst>
          </p:cNvPr>
          <p:cNvSpPr txBox="1"/>
          <p:nvPr/>
        </p:nvSpPr>
        <p:spPr>
          <a:xfrm>
            <a:off x="3443235" y="2061436"/>
            <a:ext cx="967444" cy="955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6106" tIns="16106" rIns="16106" bIns="16106">
            <a:spAutoFit/>
          </a:bodyPr>
          <a:lstStyle>
            <a:lvl1pPr algn="ctr" defTabSz="214760">
              <a:defRPr sz="700">
                <a:solidFill>
                  <a:srgbClr val="FFFFFF"/>
                </a:solidFill>
              </a:defRPr>
            </a:lvl1pPr>
          </a:lstStyle>
          <a:p>
            <a:pPr defTabSz="161066">
              <a:defRPr/>
            </a:pPr>
            <a:r>
              <a:rPr lang="it-IT" sz="1000" dirty="0" err="1">
                <a:latin typeface="Albert Sans"/>
                <a:cs typeface="Arial"/>
              </a:rPr>
              <a:t>This</a:t>
            </a:r>
            <a:r>
              <a:rPr lang="it-IT" sz="1000" dirty="0">
                <a:latin typeface="Albert Sans"/>
                <a:cs typeface="Arial"/>
              </a:rPr>
              <a:t> </a:t>
            </a:r>
            <a:r>
              <a:rPr lang="it-IT" sz="1000" dirty="0" err="1">
                <a:latin typeface="Albert Sans"/>
                <a:cs typeface="Arial"/>
              </a:rPr>
              <a:t>process</a:t>
            </a:r>
            <a:r>
              <a:rPr lang="it-IT" sz="1000" dirty="0">
                <a:latin typeface="Albert Sans"/>
                <a:cs typeface="Arial"/>
              </a:rPr>
              <a:t> </a:t>
            </a:r>
            <a:r>
              <a:rPr lang="it-IT" sz="1000" dirty="0" err="1">
                <a:latin typeface="Albert Sans"/>
                <a:cs typeface="Arial"/>
              </a:rPr>
              <a:t>includes</a:t>
            </a:r>
            <a:r>
              <a:rPr lang="it-IT" sz="1000" dirty="0">
                <a:latin typeface="Albert Sans"/>
                <a:cs typeface="Arial"/>
              </a:rPr>
              <a:t>:</a:t>
            </a:r>
          </a:p>
          <a:p>
            <a:pPr algn="l" defTabSz="161066">
              <a:defRPr/>
            </a:pPr>
            <a:r>
              <a:rPr lang="it-IT" sz="1000" dirty="0">
                <a:latin typeface="Albert Sans"/>
                <a:cs typeface="Arial"/>
              </a:rPr>
              <a:t>- Identity Proofing</a:t>
            </a:r>
          </a:p>
          <a:p>
            <a:pPr algn="l" defTabSz="161066">
              <a:defRPr/>
            </a:pPr>
            <a:r>
              <a:rPr lang="en-GB" sz="1000" dirty="0">
                <a:latin typeface="Albert Sans"/>
                <a:cs typeface="Arial"/>
              </a:rPr>
              <a:t>- Identity information verification</a:t>
            </a:r>
            <a:endParaRPr sz="1000" dirty="0">
              <a:latin typeface="Albert Sans"/>
              <a:cs typeface="Arial"/>
            </a:endParaRPr>
          </a:p>
        </p:txBody>
      </p:sp>
      <p:sp>
        <p:nvSpPr>
          <p:cNvPr id="125" name="Rectangle 29">
            <a:extLst>
              <a:ext uri="{FF2B5EF4-FFF2-40B4-BE49-F238E27FC236}">
                <a16:creationId xmlns:a16="http://schemas.microsoft.com/office/drawing/2014/main" id="{FF4A6C83-604C-A4CA-CA24-816FD5CE3FD0}"/>
              </a:ext>
            </a:extLst>
          </p:cNvPr>
          <p:cNvSpPr txBox="1"/>
          <p:nvPr/>
        </p:nvSpPr>
        <p:spPr>
          <a:xfrm>
            <a:off x="5193867" y="1897917"/>
            <a:ext cx="823382" cy="1571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6106" tIns="16106" rIns="16106" bIns="16106">
            <a:spAutoFit/>
          </a:bodyPr>
          <a:lstStyle>
            <a:lvl1pPr algn="ctr" defTabSz="214760">
              <a:defRPr sz="700">
                <a:solidFill>
                  <a:srgbClr val="FFFFFF"/>
                </a:solidFill>
              </a:defRPr>
            </a:lvl1pPr>
          </a:lstStyle>
          <a:p>
            <a:pPr algn="l" defTabSz="161066">
              <a:defRPr/>
            </a:pPr>
            <a:r>
              <a:rPr lang="en-US" sz="1000" dirty="0">
                <a:latin typeface="Albert Sans"/>
                <a:cs typeface="Arial"/>
              </a:rPr>
              <a:t>This process includes:</a:t>
            </a:r>
          </a:p>
          <a:p>
            <a:pPr algn="l" defTabSz="161066">
              <a:defRPr/>
            </a:pPr>
            <a:r>
              <a:rPr lang="en-US" sz="1000" dirty="0">
                <a:latin typeface="Albert Sans"/>
                <a:cs typeface="Arial"/>
              </a:rPr>
              <a:t>- Credential creation and activation</a:t>
            </a:r>
          </a:p>
          <a:p>
            <a:pPr algn="l" defTabSz="161066">
              <a:defRPr/>
            </a:pPr>
            <a:r>
              <a:rPr lang="en-US" sz="1000" dirty="0">
                <a:latin typeface="Albert Sans"/>
                <a:cs typeface="Arial"/>
              </a:rPr>
              <a:t>- Credential storage</a:t>
            </a:r>
          </a:p>
          <a:p>
            <a:pPr algn="l" defTabSz="161066">
              <a:defRPr/>
            </a:pPr>
            <a:r>
              <a:rPr lang="en-US" sz="1000" dirty="0">
                <a:latin typeface="Albert Sans"/>
                <a:cs typeface="Arial"/>
              </a:rPr>
              <a:t>- Credential suspension, revocation</a:t>
            </a:r>
          </a:p>
        </p:txBody>
      </p:sp>
      <p:sp>
        <p:nvSpPr>
          <p:cNvPr id="126" name="Rectangle 29">
            <a:extLst>
              <a:ext uri="{FF2B5EF4-FFF2-40B4-BE49-F238E27FC236}">
                <a16:creationId xmlns:a16="http://schemas.microsoft.com/office/drawing/2014/main" id="{304C2EC4-A843-4296-F1BD-382FC8A24086}"/>
              </a:ext>
            </a:extLst>
          </p:cNvPr>
          <p:cNvSpPr txBox="1"/>
          <p:nvPr/>
        </p:nvSpPr>
        <p:spPr>
          <a:xfrm>
            <a:off x="6819583" y="1964697"/>
            <a:ext cx="967444" cy="801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6106" tIns="16106" rIns="16106" bIns="16106">
            <a:spAutoFit/>
          </a:bodyPr>
          <a:lstStyle>
            <a:lvl1pPr algn="ctr" defTabSz="214760">
              <a:defRPr sz="700">
                <a:solidFill>
                  <a:srgbClr val="FFFFFF"/>
                </a:solidFill>
              </a:defRPr>
            </a:lvl1pPr>
          </a:lstStyle>
          <a:p>
            <a:pPr algn="l" defTabSz="161066">
              <a:defRPr/>
            </a:pPr>
            <a:r>
              <a:rPr lang="en-US" sz="1000" dirty="0">
                <a:latin typeface="Albert Sans"/>
                <a:cs typeface="Arial"/>
              </a:rPr>
              <a:t>This process includes: </a:t>
            </a:r>
          </a:p>
          <a:p>
            <a:pPr algn="l" defTabSz="161066">
              <a:defRPr/>
            </a:pPr>
            <a:r>
              <a:rPr lang="en-US" sz="1000" dirty="0">
                <a:latin typeface="Albert Sans"/>
                <a:cs typeface="Arial"/>
              </a:rPr>
              <a:t>- Strong Authentication</a:t>
            </a:r>
          </a:p>
          <a:p>
            <a:pPr algn="l" defTabSz="161066">
              <a:defRPr/>
            </a:pPr>
            <a:r>
              <a:rPr lang="en-US" sz="1000" dirty="0">
                <a:latin typeface="Albert Sans"/>
                <a:cs typeface="Arial"/>
              </a:rPr>
              <a:t>- Record-keeping</a:t>
            </a:r>
          </a:p>
        </p:txBody>
      </p:sp>
      <p:grpSp>
        <p:nvGrpSpPr>
          <p:cNvPr id="127" name="Gruppo 79">
            <a:extLst>
              <a:ext uri="{FF2B5EF4-FFF2-40B4-BE49-F238E27FC236}">
                <a16:creationId xmlns:a16="http://schemas.microsoft.com/office/drawing/2014/main" id="{33772835-50F2-B93D-F460-7B49085F66E2}"/>
              </a:ext>
            </a:extLst>
          </p:cNvPr>
          <p:cNvGrpSpPr/>
          <p:nvPr/>
        </p:nvGrpSpPr>
        <p:grpSpPr>
          <a:xfrm>
            <a:off x="1755818" y="1841469"/>
            <a:ext cx="1451207" cy="1218301"/>
            <a:chOff x="2384806" y="3091116"/>
            <a:chExt cx="1934942" cy="1624401"/>
          </a:xfrm>
        </p:grpSpPr>
        <p:grpSp>
          <p:nvGrpSpPr>
            <p:cNvPr id="128" name="Group 7">
              <a:extLst>
                <a:ext uri="{FF2B5EF4-FFF2-40B4-BE49-F238E27FC236}">
                  <a16:creationId xmlns:a16="http://schemas.microsoft.com/office/drawing/2014/main" id="{CC57F2F9-2A87-7529-35F9-270AFBCE0897}"/>
                </a:ext>
              </a:extLst>
            </p:cNvPr>
            <p:cNvGrpSpPr/>
            <p:nvPr/>
          </p:nvGrpSpPr>
          <p:grpSpPr>
            <a:xfrm>
              <a:off x="2384806" y="3993285"/>
              <a:ext cx="720000" cy="720000"/>
              <a:chOff x="655279" y="1138136"/>
              <a:chExt cx="1554480" cy="1554480"/>
            </a:xfrm>
          </p:grpSpPr>
          <p:grpSp>
            <p:nvGrpSpPr>
              <p:cNvPr id="142" name="Group 6">
                <a:extLst>
                  <a:ext uri="{FF2B5EF4-FFF2-40B4-BE49-F238E27FC236}">
                    <a16:creationId xmlns:a16="http://schemas.microsoft.com/office/drawing/2014/main" id="{0CE906E9-4364-2771-80E7-6498AED88A85}"/>
                  </a:ext>
                </a:extLst>
              </p:cNvPr>
              <p:cNvGrpSpPr/>
              <p:nvPr/>
            </p:nvGrpSpPr>
            <p:grpSpPr>
              <a:xfrm>
                <a:off x="655279" y="1138136"/>
                <a:ext cx="1554480" cy="1554480"/>
                <a:chOff x="2413956" y="2908570"/>
                <a:chExt cx="1554480" cy="1554480"/>
              </a:xfrm>
            </p:grpSpPr>
            <p:sp>
              <p:nvSpPr>
                <p:cNvPr id="144" name="Oval 4">
                  <a:extLst>
                    <a:ext uri="{FF2B5EF4-FFF2-40B4-BE49-F238E27FC236}">
                      <a16:creationId xmlns:a16="http://schemas.microsoft.com/office/drawing/2014/main" id="{01022D72-8B7E-F662-5E09-B7CF2962900E}"/>
                    </a:ext>
                  </a:extLst>
                </p:cNvPr>
                <p:cNvSpPr/>
                <p:nvPr/>
              </p:nvSpPr>
              <p:spPr>
                <a:xfrm>
                  <a:off x="2413956" y="2908570"/>
                  <a:ext cx="1554480" cy="1554480"/>
                </a:xfrm>
                <a:prstGeom prst="ellipse">
                  <a:avLst/>
                </a:prstGeom>
                <a:solidFill>
                  <a:srgbClr val="7030A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783">
                    <a:defRPr/>
                  </a:pPr>
                  <a:endParaRPr lang="en-US" sz="1350">
                    <a:solidFill>
                      <a:srgbClr val="FFFFFF"/>
                    </a:solidFill>
                    <a:latin typeface="Albert Sans"/>
                    <a:cs typeface="Arial"/>
                  </a:endParaRPr>
                </a:p>
              </p:txBody>
            </p:sp>
            <p:sp>
              <p:nvSpPr>
                <p:cNvPr id="145" name="Oval 5">
                  <a:extLst>
                    <a:ext uri="{FF2B5EF4-FFF2-40B4-BE49-F238E27FC236}">
                      <a16:creationId xmlns:a16="http://schemas.microsoft.com/office/drawing/2014/main" id="{9A50CDCB-8AB9-0085-E2BF-F7B0B67302BC}"/>
                    </a:ext>
                  </a:extLst>
                </p:cNvPr>
                <p:cNvSpPr/>
                <p:nvPr/>
              </p:nvSpPr>
              <p:spPr>
                <a:xfrm>
                  <a:off x="2596836" y="3091450"/>
                  <a:ext cx="1188720" cy="11887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783">
                    <a:defRPr/>
                  </a:pPr>
                  <a:endParaRPr lang="en-US" sz="1350">
                    <a:solidFill>
                      <a:srgbClr val="FFFFFF"/>
                    </a:solidFill>
                    <a:latin typeface="Albert Sans"/>
                    <a:cs typeface="Arial"/>
                  </a:endParaRPr>
                </a:p>
              </p:txBody>
            </p:sp>
          </p:grpSp>
          <p:pic>
            <p:nvPicPr>
              <p:cNvPr id="143" name="Picture 2">
                <a:extLst>
                  <a:ext uri="{FF2B5EF4-FFF2-40B4-BE49-F238E27FC236}">
                    <a16:creationId xmlns:a16="http://schemas.microsoft.com/office/drawing/2014/main" id="{69BC75FF-DD79-9C33-CD63-421393A4E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2174" y="1505801"/>
                <a:ext cx="733425" cy="819150"/>
              </a:xfrm>
              <a:prstGeom prst="rect">
                <a:avLst/>
              </a:prstGeom>
            </p:spPr>
          </p:pic>
        </p:grpSp>
        <p:grpSp>
          <p:nvGrpSpPr>
            <p:cNvPr id="129" name="Group 16">
              <a:extLst>
                <a:ext uri="{FF2B5EF4-FFF2-40B4-BE49-F238E27FC236}">
                  <a16:creationId xmlns:a16="http://schemas.microsoft.com/office/drawing/2014/main" id="{3B49E652-89A1-3ED9-8733-2CE43C08CC7A}"/>
                </a:ext>
              </a:extLst>
            </p:cNvPr>
            <p:cNvGrpSpPr/>
            <p:nvPr/>
          </p:nvGrpSpPr>
          <p:grpSpPr>
            <a:xfrm>
              <a:off x="3004202" y="3091116"/>
              <a:ext cx="720000" cy="720000"/>
              <a:chOff x="8470291" y="582933"/>
              <a:chExt cx="1554480" cy="1554480"/>
            </a:xfrm>
          </p:grpSpPr>
          <p:grpSp>
            <p:nvGrpSpPr>
              <p:cNvPr id="138" name="Group 12">
                <a:extLst>
                  <a:ext uri="{FF2B5EF4-FFF2-40B4-BE49-F238E27FC236}">
                    <a16:creationId xmlns:a16="http://schemas.microsoft.com/office/drawing/2014/main" id="{CF5EBC97-8177-68BF-BE45-75DE26719641}"/>
                  </a:ext>
                </a:extLst>
              </p:cNvPr>
              <p:cNvGrpSpPr/>
              <p:nvPr/>
            </p:nvGrpSpPr>
            <p:grpSpPr>
              <a:xfrm>
                <a:off x="8470291" y="582933"/>
                <a:ext cx="1554480" cy="1554480"/>
                <a:chOff x="2413956" y="2908570"/>
                <a:chExt cx="1554480" cy="1554480"/>
              </a:xfrm>
            </p:grpSpPr>
            <p:sp>
              <p:nvSpPr>
                <p:cNvPr id="140" name="Oval 14">
                  <a:extLst>
                    <a:ext uri="{FF2B5EF4-FFF2-40B4-BE49-F238E27FC236}">
                      <a16:creationId xmlns:a16="http://schemas.microsoft.com/office/drawing/2014/main" id="{494242FE-74A6-C280-6D39-EE1D13B62D75}"/>
                    </a:ext>
                  </a:extLst>
                </p:cNvPr>
                <p:cNvSpPr/>
                <p:nvPr/>
              </p:nvSpPr>
              <p:spPr>
                <a:xfrm>
                  <a:off x="2413956" y="2908570"/>
                  <a:ext cx="1554480" cy="155448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783">
                    <a:defRPr/>
                  </a:pPr>
                  <a:endParaRPr lang="en-US" sz="1350">
                    <a:solidFill>
                      <a:srgbClr val="FFFFFF"/>
                    </a:solidFill>
                    <a:latin typeface="Albert Sans"/>
                    <a:cs typeface="Arial"/>
                  </a:endParaRPr>
                </a:p>
              </p:txBody>
            </p:sp>
            <p:sp>
              <p:nvSpPr>
                <p:cNvPr id="141" name="Oval 15">
                  <a:extLst>
                    <a:ext uri="{FF2B5EF4-FFF2-40B4-BE49-F238E27FC236}">
                      <a16:creationId xmlns:a16="http://schemas.microsoft.com/office/drawing/2014/main" id="{5A2FA3A4-6A07-A014-C225-2F6D906A06B1}"/>
                    </a:ext>
                  </a:extLst>
                </p:cNvPr>
                <p:cNvSpPr/>
                <p:nvPr/>
              </p:nvSpPr>
              <p:spPr>
                <a:xfrm>
                  <a:off x="2596836" y="3091450"/>
                  <a:ext cx="1188720" cy="1188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783">
                    <a:defRPr/>
                  </a:pPr>
                  <a:endParaRPr lang="en-US" sz="1350">
                    <a:solidFill>
                      <a:srgbClr val="FFFFFF"/>
                    </a:solidFill>
                    <a:latin typeface="Albert Sans"/>
                    <a:cs typeface="Arial"/>
                  </a:endParaRPr>
                </a:p>
              </p:txBody>
            </p:sp>
          </p:grpSp>
          <p:pic>
            <p:nvPicPr>
              <p:cNvPr id="139" name="Picture 9">
                <a:extLst>
                  <a:ext uri="{FF2B5EF4-FFF2-40B4-BE49-F238E27FC236}">
                    <a16:creationId xmlns:a16="http://schemas.microsoft.com/office/drawing/2014/main" id="{25D7A66B-C75B-BD81-FC7A-32CFCECD08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80818" y="915930"/>
                <a:ext cx="733425" cy="857250"/>
              </a:xfrm>
              <a:prstGeom prst="rect">
                <a:avLst/>
              </a:prstGeom>
            </p:spPr>
          </p:pic>
        </p:grpSp>
        <p:grpSp>
          <p:nvGrpSpPr>
            <p:cNvPr id="130" name="Group 23">
              <a:extLst>
                <a:ext uri="{FF2B5EF4-FFF2-40B4-BE49-F238E27FC236}">
                  <a16:creationId xmlns:a16="http://schemas.microsoft.com/office/drawing/2014/main" id="{27D97930-E497-5B8D-D403-EE5085DC3D91}"/>
                </a:ext>
              </a:extLst>
            </p:cNvPr>
            <p:cNvGrpSpPr/>
            <p:nvPr/>
          </p:nvGrpSpPr>
          <p:grpSpPr>
            <a:xfrm>
              <a:off x="3599748" y="3995517"/>
              <a:ext cx="720000" cy="720000"/>
              <a:chOff x="9430411" y="716565"/>
              <a:chExt cx="1554480" cy="1554480"/>
            </a:xfrm>
          </p:grpSpPr>
          <p:grpSp>
            <p:nvGrpSpPr>
              <p:cNvPr id="134" name="Group 18">
                <a:extLst>
                  <a:ext uri="{FF2B5EF4-FFF2-40B4-BE49-F238E27FC236}">
                    <a16:creationId xmlns:a16="http://schemas.microsoft.com/office/drawing/2014/main" id="{99DC7C00-F0A7-7E49-7FD4-2F25628F4697}"/>
                  </a:ext>
                </a:extLst>
              </p:cNvPr>
              <p:cNvGrpSpPr/>
              <p:nvPr/>
            </p:nvGrpSpPr>
            <p:grpSpPr>
              <a:xfrm>
                <a:off x="9430411" y="716565"/>
                <a:ext cx="1554480" cy="1554480"/>
                <a:chOff x="2413956" y="2908570"/>
                <a:chExt cx="1554480" cy="1554480"/>
              </a:xfrm>
            </p:grpSpPr>
            <p:sp>
              <p:nvSpPr>
                <p:cNvPr id="136" name="Oval 20">
                  <a:extLst>
                    <a:ext uri="{FF2B5EF4-FFF2-40B4-BE49-F238E27FC236}">
                      <a16:creationId xmlns:a16="http://schemas.microsoft.com/office/drawing/2014/main" id="{C3B670CF-7FCD-4F90-1F51-791C02E9F857}"/>
                    </a:ext>
                  </a:extLst>
                </p:cNvPr>
                <p:cNvSpPr/>
                <p:nvPr/>
              </p:nvSpPr>
              <p:spPr>
                <a:xfrm>
                  <a:off x="2413956" y="2908570"/>
                  <a:ext cx="1554480" cy="155448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783">
                    <a:defRPr/>
                  </a:pPr>
                  <a:endParaRPr lang="en-US" sz="1350">
                    <a:solidFill>
                      <a:srgbClr val="FFFFFF"/>
                    </a:solidFill>
                    <a:latin typeface="Albert Sans"/>
                    <a:cs typeface="Arial"/>
                  </a:endParaRPr>
                </a:p>
              </p:txBody>
            </p:sp>
            <p:sp>
              <p:nvSpPr>
                <p:cNvPr id="137" name="Oval 21">
                  <a:extLst>
                    <a:ext uri="{FF2B5EF4-FFF2-40B4-BE49-F238E27FC236}">
                      <a16:creationId xmlns:a16="http://schemas.microsoft.com/office/drawing/2014/main" id="{739E74D5-DDF9-59AA-61FD-4269091D8701}"/>
                    </a:ext>
                  </a:extLst>
                </p:cNvPr>
                <p:cNvSpPr/>
                <p:nvPr/>
              </p:nvSpPr>
              <p:spPr>
                <a:xfrm>
                  <a:off x="2596836" y="3091450"/>
                  <a:ext cx="1188720" cy="1188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783">
                    <a:defRPr/>
                  </a:pPr>
                  <a:endParaRPr lang="en-US" sz="1350">
                    <a:solidFill>
                      <a:srgbClr val="FFFFFF"/>
                    </a:solidFill>
                    <a:latin typeface="Albert Sans"/>
                    <a:cs typeface="Arial"/>
                  </a:endParaRPr>
                </a:p>
              </p:txBody>
            </p:sp>
          </p:grpSp>
          <p:pic>
            <p:nvPicPr>
              <p:cNvPr id="135" name="Picture 22">
                <a:extLst>
                  <a:ext uri="{FF2B5EF4-FFF2-40B4-BE49-F238E27FC236}">
                    <a16:creationId xmlns:a16="http://schemas.microsoft.com/office/drawing/2014/main" id="{82855417-0936-0372-D45E-86D5F0B55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02838" y="1093755"/>
                <a:ext cx="809625" cy="800100"/>
              </a:xfrm>
              <a:prstGeom prst="rect">
                <a:avLst/>
              </a:prstGeom>
            </p:spPr>
          </p:pic>
        </p:grpSp>
        <p:sp>
          <p:nvSpPr>
            <p:cNvPr id="131" name="Freccia a destra 61">
              <a:extLst>
                <a:ext uri="{FF2B5EF4-FFF2-40B4-BE49-F238E27FC236}">
                  <a16:creationId xmlns:a16="http://schemas.microsoft.com/office/drawing/2014/main" id="{0D89DE5F-57C0-A107-E0D5-62F17E9046C8}"/>
                </a:ext>
              </a:extLst>
            </p:cNvPr>
            <p:cNvSpPr/>
            <p:nvPr/>
          </p:nvSpPr>
          <p:spPr>
            <a:xfrm rot="18678992">
              <a:off x="2943931" y="3796947"/>
              <a:ext cx="252000" cy="181282"/>
            </a:xfrm>
            <a:prstGeom prst="rightArrow">
              <a:avLst/>
            </a:prstGeom>
            <a:solidFill>
              <a:srgbClr val="002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it-IT" sz="1350">
                <a:solidFill>
                  <a:srgbClr val="FFFFFF"/>
                </a:solidFill>
                <a:latin typeface="Albert Sans"/>
                <a:cs typeface="Arial"/>
              </a:endParaRPr>
            </a:p>
          </p:txBody>
        </p:sp>
        <p:sp>
          <p:nvSpPr>
            <p:cNvPr id="132" name="Freccia a destra 62">
              <a:extLst>
                <a:ext uri="{FF2B5EF4-FFF2-40B4-BE49-F238E27FC236}">
                  <a16:creationId xmlns:a16="http://schemas.microsoft.com/office/drawing/2014/main" id="{75C1D27D-B29A-DA65-1E65-7DE183BD5104}"/>
                </a:ext>
              </a:extLst>
            </p:cNvPr>
            <p:cNvSpPr/>
            <p:nvPr/>
          </p:nvSpPr>
          <p:spPr>
            <a:xfrm rot="3520120">
              <a:off x="3587767" y="3803343"/>
              <a:ext cx="252000" cy="181282"/>
            </a:xfrm>
            <a:prstGeom prst="rightArrow">
              <a:avLst/>
            </a:prstGeom>
            <a:solidFill>
              <a:srgbClr val="002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it-IT" sz="1350">
                <a:solidFill>
                  <a:srgbClr val="FFFFFF"/>
                </a:solidFill>
                <a:latin typeface="Albert Sans"/>
                <a:cs typeface="Arial"/>
              </a:endParaRPr>
            </a:p>
          </p:txBody>
        </p:sp>
        <p:sp>
          <p:nvSpPr>
            <p:cNvPr id="133" name="Freccia a destra 63">
              <a:extLst>
                <a:ext uri="{FF2B5EF4-FFF2-40B4-BE49-F238E27FC236}">
                  <a16:creationId xmlns:a16="http://schemas.microsoft.com/office/drawing/2014/main" id="{1DCF364C-5F99-DD93-D60E-E7576BBD67BC}"/>
                </a:ext>
              </a:extLst>
            </p:cNvPr>
            <p:cNvSpPr/>
            <p:nvPr/>
          </p:nvSpPr>
          <p:spPr>
            <a:xfrm>
              <a:off x="3246059" y="4236244"/>
              <a:ext cx="252000" cy="181282"/>
            </a:xfrm>
            <a:prstGeom prst="rightArrow">
              <a:avLst/>
            </a:prstGeom>
            <a:solidFill>
              <a:srgbClr val="002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it-IT" sz="1350">
                <a:solidFill>
                  <a:srgbClr val="FFFFFF"/>
                </a:solidFill>
                <a:latin typeface="Albert Sans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3371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009BC-EE1F-F544-C281-9C4490135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19A53F-069E-5393-72C6-DCF18C28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1" y="286201"/>
            <a:ext cx="7886618" cy="374312"/>
          </a:xfrm>
        </p:spPr>
        <p:txBody>
          <a:bodyPr>
            <a:normAutofit fontScale="90000"/>
          </a:bodyPr>
          <a:lstStyle/>
          <a:p>
            <a:r>
              <a:rPr lang="en-US" noProof="0"/>
              <a:t>InfoCert Wallet Capabilities</a:t>
            </a:r>
          </a:p>
        </p:txBody>
      </p: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706D9126-78DC-8B2C-ADD2-D88CE60AE1DA}"/>
              </a:ext>
            </a:extLst>
          </p:cNvPr>
          <p:cNvGrpSpPr/>
          <p:nvPr/>
        </p:nvGrpSpPr>
        <p:grpSpPr>
          <a:xfrm>
            <a:off x="1611" y="1194597"/>
            <a:ext cx="1725956" cy="1809676"/>
            <a:chOff x="129285" y="1529225"/>
            <a:chExt cx="2301275" cy="2412901"/>
          </a:xfrm>
        </p:grpSpPr>
        <p:pic>
          <p:nvPicPr>
            <p:cNvPr id="6" name="Elemento grafico 5">
              <a:extLst>
                <a:ext uri="{FF2B5EF4-FFF2-40B4-BE49-F238E27FC236}">
                  <a16:creationId xmlns:a16="http://schemas.microsoft.com/office/drawing/2014/main" id="{9DAB3E45-875A-44E7-5EA7-372EF0FCC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57081" y="1679550"/>
              <a:ext cx="1656915" cy="685516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85D4C7B2-B2FF-FC9A-1D6B-D3DC40E30DD9}"/>
                </a:ext>
              </a:extLst>
            </p:cNvPr>
            <p:cNvSpPr txBox="1"/>
            <p:nvPr/>
          </p:nvSpPr>
          <p:spPr>
            <a:xfrm>
              <a:off x="278861" y="1529225"/>
              <a:ext cx="215169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8627"/>
              <a:r>
                <a:rPr lang="en-US" sz="1800" b="1">
                  <a:solidFill>
                    <a:srgbClr val="0B2E4F">
                      <a:hueOff val="0"/>
                      <a:satOff val="0"/>
                      <a:lumOff val="0"/>
                      <a:alphaOff val="0"/>
                    </a:srgbClr>
                  </a:solidFill>
                  <a:latin typeface="Albert Sans"/>
                  <a:cs typeface="Arial"/>
                  <a:sym typeface="Satoshi Regular"/>
                </a:rPr>
                <a:t>Credentials </a:t>
              </a:r>
            </a:p>
            <a:p>
              <a:pPr defTabSz="128627"/>
              <a:r>
                <a:rPr lang="en-US" sz="1800" b="1">
                  <a:solidFill>
                    <a:srgbClr val="0B2E4F">
                      <a:hueOff val="0"/>
                      <a:satOff val="0"/>
                      <a:lumOff val="0"/>
                      <a:alphaOff val="0"/>
                    </a:srgbClr>
                  </a:solidFill>
                  <a:latin typeface="Albert Sans"/>
                  <a:cs typeface="Arial"/>
                  <a:sym typeface="Satoshi Regular"/>
                </a:rPr>
                <a:t>Management</a:t>
              </a:r>
            </a:p>
          </p:txBody>
        </p:sp>
        <p:sp>
          <p:nvSpPr>
            <p:cNvPr id="25" name="TextBox 40">
              <a:extLst>
                <a:ext uri="{FF2B5EF4-FFF2-40B4-BE49-F238E27FC236}">
                  <a16:creationId xmlns:a16="http://schemas.microsoft.com/office/drawing/2014/main" id="{2ABCD132-229C-9E98-7162-6F9F73A7F7AD}"/>
                </a:ext>
              </a:extLst>
            </p:cNvPr>
            <p:cNvSpPr txBox="1"/>
            <p:nvPr/>
          </p:nvSpPr>
          <p:spPr>
            <a:xfrm>
              <a:off x="129285" y="2464798"/>
              <a:ext cx="219602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6">
                <a:defRPr/>
              </a:pPr>
              <a:r>
                <a:rPr lang="en-US" sz="1100" dirty="0">
                  <a:solidFill>
                    <a:srgbClr val="002758"/>
                  </a:solidFill>
                  <a:latin typeface="Albert Sans"/>
                  <a:ea typeface="Roboto Light" charset="0"/>
                  <a:cs typeface="Roboto Light" charset="0"/>
                  <a:sym typeface="Satoshi Regular"/>
                </a:rPr>
                <a:t>Management of verified credentials towards any entity, such as Financial Institutions, Public Administration, Private Companies. </a:t>
              </a:r>
            </a:p>
          </p:txBody>
        </p:sp>
      </p:grpSp>
      <p:pic>
        <p:nvPicPr>
          <p:cNvPr id="43" name="Immagine 42" descr="Immagine che contiene Carattere, testo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5D13095F-AD2E-6039-C067-2EE215552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456" y="4008459"/>
            <a:ext cx="2072784" cy="1465456"/>
          </a:xfrm>
          <a:prstGeom prst="rect">
            <a:avLst/>
          </a:prstGeom>
        </p:spPr>
      </p:pic>
      <p:grpSp>
        <p:nvGrpSpPr>
          <p:cNvPr id="37" name="Gruppo 36">
            <a:extLst>
              <a:ext uri="{FF2B5EF4-FFF2-40B4-BE49-F238E27FC236}">
                <a16:creationId xmlns:a16="http://schemas.microsoft.com/office/drawing/2014/main" id="{384B9538-95A3-4FC2-C7F1-32D50E35A156}"/>
              </a:ext>
            </a:extLst>
          </p:cNvPr>
          <p:cNvGrpSpPr/>
          <p:nvPr/>
        </p:nvGrpSpPr>
        <p:grpSpPr>
          <a:xfrm>
            <a:off x="1727567" y="1194596"/>
            <a:ext cx="1808308" cy="1696932"/>
            <a:chOff x="2592880" y="1679550"/>
            <a:chExt cx="2411077" cy="2262576"/>
          </a:xfrm>
        </p:grpSpPr>
        <p:sp>
          <p:nvSpPr>
            <p:cNvPr id="9" name="TextBox 36">
              <a:extLst>
                <a:ext uri="{FF2B5EF4-FFF2-40B4-BE49-F238E27FC236}">
                  <a16:creationId xmlns:a16="http://schemas.microsoft.com/office/drawing/2014/main" id="{78C95DEA-0363-F5E8-F93F-AF1E5AAC0EBA}"/>
                </a:ext>
              </a:extLst>
            </p:cNvPr>
            <p:cNvSpPr txBox="1"/>
            <p:nvPr/>
          </p:nvSpPr>
          <p:spPr>
            <a:xfrm>
              <a:off x="2592880" y="2464798"/>
              <a:ext cx="241107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6">
                <a:defRPr/>
              </a:pPr>
              <a:r>
                <a:rPr lang="en-US" sz="1100" dirty="0">
                  <a:solidFill>
                    <a:srgbClr val="002758"/>
                  </a:solidFill>
                  <a:latin typeface="Albert Sans" pitchFamily="2" charset="0"/>
                  <a:cs typeface="Arial"/>
                  <a:sym typeface="Satoshi Regular"/>
                </a:rPr>
                <a:t>It is possible to be identified smoothly and securely by enabling selective information sharing through the Zero Knowledge Proof approach.</a:t>
              </a:r>
              <a:endParaRPr lang="en-US" sz="1100" b="1" dirty="0">
                <a:solidFill>
                  <a:srgbClr val="002758"/>
                </a:solidFill>
                <a:latin typeface="Albert Sans" pitchFamily="2" charset="0"/>
                <a:cs typeface="Arial"/>
                <a:sym typeface="Satoshi Regular"/>
              </a:endParaRPr>
            </a:p>
          </p:txBody>
        </p:sp>
        <p:pic>
          <p:nvPicPr>
            <p:cNvPr id="10" name="Elemento grafico 9">
              <a:extLst>
                <a:ext uri="{FF2B5EF4-FFF2-40B4-BE49-F238E27FC236}">
                  <a16:creationId xmlns:a16="http://schemas.microsoft.com/office/drawing/2014/main" id="{7187B526-040D-1879-ECEA-B06752E20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969962" y="1679550"/>
              <a:ext cx="1656915" cy="685516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C0CCE068-6853-F751-4E16-3A9C74C1D4A1}"/>
                </a:ext>
              </a:extLst>
            </p:cNvPr>
            <p:cNvSpPr txBox="1"/>
            <p:nvPr/>
          </p:nvSpPr>
          <p:spPr>
            <a:xfrm>
              <a:off x="3262409" y="1713891"/>
              <a:ext cx="94350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8627"/>
              <a:r>
                <a:rPr lang="en-US" sz="1800" b="1">
                  <a:solidFill>
                    <a:srgbClr val="0B2E4F">
                      <a:hueOff val="0"/>
                      <a:satOff val="0"/>
                      <a:lumOff val="0"/>
                      <a:alphaOff val="0"/>
                    </a:srgbClr>
                  </a:solidFill>
                  <a:latin typeface="Albert Sans"/>
                  <a:cs typeface="Arial"/>
                  <a:sym typeface="Satoshi Regular"/>
                </a:rPr>
                <a:t>Proof</a:t>
              </a:r>
            </a:p>
          </p:txBody>
        </p:sp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206640EF-DADF-55F2-A68C-1E1F2115BF9E}"/>
              </a:ext>
            </a:extLst>
          </p:cNvPr>
          <p:cNvGrpSpPr/>
          <p:nvPr/>
        </p:nvGrpSpPr>
        <p:grpSpPr>
          <a:xfrm>
            <a:off x="3535874" y="1194597"/>
            <a:ext cx="2027541" cy="2204763"/>
            <a:chOff x="5094714" y="1679550"/>
            <a:chExt cx="2703388" cy="2939683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231EA698-75C3-4A3F-95C0-B58635202A5E}"/>
                </a:ext>
              </a:extLst>
            </p:cNvPr>
            <p:cNvSpPr txBox="1"/>
            <p:nvPr/>
          </p:nvSpPr>
          <p:spPr>
            <a:xfrm>
              <a:off x="5094714" y="2464798"/>
              <a:ext cx="2703388" cy="2154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6">
                <a:defRPr/>
              </a:pPr>
              <a:r>
                <a:rPr lang="en-US" sz="1100" dirty="0">
                  <a:solidFill>
                    <a:srgbClr val="002758"/>
                  </a:solidFill>
                  <a:latin typeface="Albert Sans" pitchFamily="2" charset="0"/>
                  <a:cs typeface="Arial"/>
                  <a:sym typeface="Satoshi Regular"/>
                </a:rPr>
                <a:t>Thanks to OpenID Connect technology, you have one universal access for everything, web and mobile, without the need for username and password. </a:t>
              </a:r>
              <a:endParaRPr lang="en-US" sz="1100" b="1" dirty="0">
                <a:solidFill>
                  <a:srgbClr val="002758"/>
                </a:solidFill>
                <a:latin typeface="Albert Sans" pitchFamily="2" charset="0"/>
                <a:cs typeface="Arial"/>
                <a:sym typeface="Satoshi Regular"/>
              </a:endParaRPr>
            </a:p>
            <a:p>
              <a:pPr algn="ctr" defTabSz="685766">
                <a:defRPr/>
              </a:pPr>
              <a:r>
                <a:rPr lang="en-US" sz="1100" dirty="0">
                  <a:solidFill>
                    <a:srgbClr val="002758"/>
                  </a:solidFill>
                  <a:latin typeface="Albert Sans" pitchFamily="2" charset="0"/>
                  <a:cs typeface="Arial"/>
                  <a:sym typeface="Satoshi Regular"/>
                </a:rPr>
                <a:t>Real-time messages in the owner's wallet via a secure channel.</a:t>
              </a:r>
              <a:endParaRPr lang="en-US" sz="1100" b="1" dirty="0">
                <a:solidFill>
                  <a:srgbClr val="002758"/>
                </a:solidFill>
                <a:latin typeface="Albert Sans" pitchFamily="2" charset="0"/>
                <a:cs typeface="Arial"/>
                <a:sym typeface="Satoshi Regular"/>
              </a:endParaRPr>
            </a:p>
          </p:txBody>
        </p:sp>
        <p:pic>
          <p:nvPicPr>
            <p:cNvPr id="18" name="Elemento grafico 17">
              <a:extLst>
                <a:ext uri="{FF2B5EF4-FFF2-40B4-BE49-F238E27FC236}">
                  <a16:creationId xmlns:a16="http://schemas.microsoft.com/office/drawing/2014/main" id="{416A861A-2ED6-726B-5953-F22D9ED32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577050" y="1679550"/>
              <a:ext cx="1656915" cy="685516"/>
            </a:xfrm>
            <a:prstGeom prst="rect">
              <a:avLst/>
            </a:prstGeom>
          </p:spPr>
        </p:pic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5F3DC89F-4138-B760-AA5B-33787D50E019}"/>
                </a:ext>
              </a:extLst>
            </p:cNvPr>
            <p:cNvSpPr txBox="1"/>
            <p:nvPr/>
          </p:nvSpPr>
          <p:spPr>
            <a:xfrm>
              <a:off x="5489715" y="1713891"/>
              <a:ext cx="215170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8627"/>
              <a:r>
                <a:rPr lang="en-US" sz="1800" b="1">
                  <a:solidFill>
                    <a:srgbClr val="0B2E4F">
                      <a:hueOff val="0"/>
                      <a:satOff val="0"/>
                      <a:lumOff val="0"/>
                      <a:alphaOff val="0"/>
                    </a:srgbClr>
                  </a:solidFill>
                  <a:latin typeface="Albert Sans"/>
                  <a:cs typeface="Arial"/>
                  <a:sym typeface="Satoshi Regular"/>
                </a:rPr>
                <a:t>Authentication</a:t>
              </a:r>
            </a:p>
          </p:txBody>
        </p:sp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20D6BFAD-48FD-3EBC-7204-14576C4F6C93}"/>
              </a:ext>
            </a:extLst>
          </p:cNvPr>
          <p:cNvGrpSpPr/>
          <p:nvPr/>
        </p:nvGrpSpPr>
        <p:grpSpPr>
          <a:xfrm>
            <a:off x="5502063" y="1194597"/>
            <a:ext cx="1808308" cy="1358377"/>
            <a:chOff x="7722830" y="1679550"/>
            <a:chExt cx="2411077" cy="1811169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798999B4-E9AC-E212-EE20-897BCECB8E6B}"/>
                </a:ext>
              </a:extLst>
            </p:cNvPr>
            <p:cNvSpPr txBox="1"/>
            <p:nvPr/>
          </p:nvSpPr>
          <p:spPr>
            <a:xfrm>
              <a:off x="7722830" y="2464798"/>
              <a:ext cx="2411077" cy="102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6">
                <a:defRPr/>
              </a:pPr>
              <a:r>
                <a:rPr lang="en-US" sz="1100" dirty="0">
                  <a:solidFill>
                    <a:srgbClr val="002758"/>
                  </a:solidFill>
                  <a:latin typeface="Albert Sans" pitchFamily="2" charset="0"/>
                  <a:cs typeface="Arial"/>
                  <a:sym typeface="Satoshi Regular"/>
                </a:rPr>
                <a:t>Possibility of signing contracts and documents with qualified electronic signatures via the wallet.</a:t>
              </a:r>
              <a:endParaRPr lang="en-US" sz="1100" b="1" dirty="0">
                <a:solidFill>
                  <a:srgbClr val="002758"/>
                </a:solidFill>
                <a:latin typeface="Albert Sans" pitchFamily="2" charset="0"/>
                <a:cs typeface="Arial"/>
                <a:sym typeface="Satoshi Regular"/>
              </a:endParaRPr>
            </a:p>
          </p:txBody>
        </p:sp>
        <p:pic>
          <p:nvPicPr>
            <p:cNvPr id="23" name="Elemento grafico 22">
              <a:extLst>
                <a:ext uri="{FF2B5EF4-FFF2-40B4-BE49-F238E27FC236}">
                  <a16:creationId xmlns:a16="http://schemas.microsoft.com/office/drawing/2014/main" id="{861EB960-ECE4-B0A8-FFB2-8347559CB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030479" y="1679550"/>
              <a:ext cx="1656915" cy="685516"/>
            </a:xfrm>
            <a:prstGeom prst="rect">
              <a:avLst/>
            </a:prstGeom>
          </p:spPr>
        </p:pic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552F58DA-1CC2-3897-1405-C6DE5364FB18}"/>
                </a:ext>
              </a:extLst>
            </p:cNvPr>
            <p:cNvSpPr txBox="1"/>
            <p:nvPr/>
          </p:nvSpPr>
          <p:spPr>
            <a:xfrm>
              <a:off x="8076149" y="1713891"/>
              <a:ext cx="145612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8627"/>
              <a:r>
                <a:rPr lang="en-US" sz="1800" b="1">
                  <a:solidFill>
                    <a:srgbClr val="0B2E4F">
                      <a:hueOff val="0"/>
                      <a:satOff val="0"/>
                      <a:lumOff val="0"/>
                      <a:alphaOff val="0"/>
                    </a:srgbClr>
                  </a:solidFill>
                  <a:latin typeface="Albert Sans"/>
                  <a:cs typeface="Arial"/>
                  <a:sym typeface="Satoshi Regular"/>
                </a:rPr>
                <a:t>Signature</a:t>
              </a:r>
            </a:p>
          </p:txBody>
        </p: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DC235CE5-1FA9-116F-110D-0A9CACE3F44D}"/>
              </a:ext>
            </a:extLst>
          </p:cNvPr>
          <p:cNvGrpSpPr/>
          <p:nvPr/>
        </p:nvGrpSpPr>
        <p:grpSpPr>
          <a:xfrm>
            <a:off x="7389311" y="1194596"/>
            <a:ext cx="1808308" cy="1189100"/>
            <a:chOff x="9979552" y="1545255"/>
            <a:chExt cx="2411077" cy="1585466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F4869AB6-A75F-6382-7FEE-D1E07ACFD07D}"/>
                </a:ext>
              </a:extLst>
            </p:cNvPr>
            <p:cNvSpPr txBox="1"/>
            <p:nvPr/>
          </p:nvSpPr>
          <p:spPr>
            <a:xfrm>
              <a:off x="9979552" y="2330503"/>
              <a:ext cx="2411077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6">
                <a:defRPr/>
              </a:pPr>
              <a:r>
                <a:rPr lang="en-US" sz="1100" dirty="0">
                  <a:solidFill>
                    <a:srgbClr val="002758"/>
                  </a:solidFill>
                  <a:latin typeface="Albert Sans" pitchFamily="2" charset="0"/>
                  <a:cs typeface="Arial"/>
                  <a:sym typeface="Satoshi Regular"/>
                </a:rPr>
                <a:t>Real-time messages in the owner's wallet via a secure channel.</a:t>
              </a:r>
              <a:endParaRPr lang="en-US" sz="1100" b="1" dirty="0">
                <a:solidFill>
                  <a:srgbClr val="002758"/>
                </a:solidFill>
                <a:latin typeface="Albert Sans" pitchFamily="2" charset="0"/>
                <a:cs typeface="Arial"/>
                <a:sym typeface="Satoshi Regular"/>
              </a:endParaRPr>
            </a:p>
          </p:txBody>
        </p:sp>
        <p:pic>
          <p:nvPicPr>
            <p:cNvPr id="28" name="Elemento grafico 27">
              <a:extLst>
                <a:ext uri="{FF2B5EF4-FFF2-40B4-BE49-F238E27FC236}">
                  <a16:creationId xmlns:a16="http://schemas.microsoft.com/office/drawing/2014/main" id="{15E13406-EB11-946E-BB9B-BC15D4277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87201" y="1545255"/>
              <a:ext cx="1656915" cy="685516"/>
            </a:xfrm>
            <a:prstGeom prst="rect">
              <a:avLst/>
            </a:prstGeom>
          </p:spPr>
        </p:pic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A11A0124-95F9-7889-2C94-A77073943045}"/>
                </a:ext>
              </a:extLst>
            </p:cNvPr>
            <p:cNvSpPr txBox="1"/>
            <p:nvPr/>
          </p:nvSpPr>
          <p:spPr>
            <a:xfrm>
              <a:off x="10073708" y="1579596"/>
              <a:ext cx="187666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8627"/>
              <a:r>
                <a:rPr lang="en-US" sz="1800" b="1">
                  <a:solidFill>
                    <a:srgbClr val="0B2E4F">
                      <a:hueOff val="0"/>
                      <a:satOff val="0"/>
                      <a:lumOff val="0"/>
                      <a:alphaOff val="0"/>
                    </a:srgbClr>
                  </a:solidFill>
                  <a:latin typeface="Albert Sans"/>
                  <a:cs typeface="Arial"/>
                  <a:sym typeface="Satoshi Regular"/>
                </a:rPr>
                <a:t>Notifications</a:t>
              </a:r>
            </a:p>
          </p:txBody>
        </p:sp>
      </p:grpSp>
      <p:sp>
        <p:nvSpPr>
          <p:cNvPr id="39" name="Rectangle 3">
            <a:extLst>
              <a:ext uri="{FF2B5EF4-FFF2-40B4-BE49-F238E27FC236}">
                <a16:creationId xmlns:a16="http://schemas.microsoft.com/office/drawing/2014/main" id="{BA6B9FD8-A2AE-3474-FF13-FC999996C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4073" y="3681809"/>
            <a:ext cx="1958381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71CE"/>
                </a:solidFill>
                <a:latin typeface="Albert Sans"/>
              </a:rPr>
              <a:t>Easy management of certified credentials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CC64BE9D-D244-156D-5BD6-DD0B96593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494" y="3717409"/>
            <a:ext cx="1958381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71CE"/>
                </a:solidFill>
                <a:latin typeface="Albert Sans"/>
              </a:rPr>
              <a:t>Secure and reliable online identification</a:t>
            </a:r>
          </a:p>
        </p:txBody>
      </p:sp>
      <p:sp>
        <p:nvSpPr>
          <p:cNvPr id="48" name="Rectangle 7">
            <a:extLst>
              <a:ext uri="{FF2B5EF4-FFF2-40B4-BE49-F238E27FC236}">
                <a16:creationId xmlns:a16="http://schemas.microsoft.com/office/drawing/2014/main" id="{048996A4-D58A-46DC-6E45-D56D90829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6424" y="3802719"/>
            <a:ext cx="118686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71CE"/>
                </a:solidFill>
                <a:latin typeface="Albert Sans"/>
                <a:sym typeface="Satoshi Regular"/>
              </a:rPr>
              <a:t>OpenID Connect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78047C7C-43AB-FF9D-605C-DA52B26CA45B}"/>
              </a:ext>
            </a:extLst>
          </p:cNvPr>
          <p:cNvSpPr txBox="1"/>
          <p:nvPr/>
        </p:nvSpPr>
        <p:spPr>
          <a:xfrm>
            <a:off x="5848233" y="3809741"/>
            <a:ext cx="1115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0038" hangingPunct="0">
              <a:defRPr/>
            </a:pPr>
            <a:r>
              <a:rPr lang="en-US" sz="1200" b="1">
                <a:solidFill>
                  <a:srgbClr val="0071CE"/>
                </a:solidFill>
                <a:latin typeface="Albert Sans"/>
                <a:sym typeface="Satoshi Regular"/>
              </a:rPr>
              <a:t>eSignature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CD3F61BD-E982-7580-F388-E4EFF37F1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0266" y="3733583"/>
            <a:ext cx="1263872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71CE"/>
                </a:solidFill>
                <a:latin typeface="Albert Sans"/>
              </a:rPr>
              <a:t>Encrypted Instant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71CE"/>
                </a:solidFill>
                <a:latin typeface="Albert Sans"/>
              </a:rPr>
              <a:t> Messaging</a:t>
            </a:r>
          </a:p>
        </p:txBody>
      </p:sp>
    </p:spTree>
    <p:extLst>
      <p:ext uri="{BB962C8B-B14F-4D97-AF65-F5344CB8AC3E}">
        <p14:creationId xmlns:p14="http://schemas.microsoft.com/office/powerpoint/2010/main" val="357633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5FBBD-5F7F-FA86-2B69-5D120FEA7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63AEE92-C589-2D43-5484-F0AD3AD9BB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831ADDA-AF54-3318-2BF3-272994D4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</a:t>
            </a:r>
            <a:r>
              <a:rPr lang="en-US" dirty="0" err="1"/>
              <a:t>uccess</a:t>
            </a:r>
            <a:r>
              <a:rPr lang="en-US" dirty="0"/>
              <a:t> Case – Employee Wallet for critical sites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4534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EBFFD-2000-5D5F-459D-04054D951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lemento grafico 28">
            <a:extLst>
              <a:ext uri="{FF2B5EF4-FFF2-40B4-BE49-F238E27FC236}">
                <a16:creationId xmlns:a16="http://schemas.microsoft.com/office/drawing/2014/main" id="{ABABA279-AD14-399C-B85F-E608C0A6B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432" y="219024"/>
            <a:ext cx="1675029" cy="68862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AC85FE6-498C-97A0-4490-FEAF67E1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32" y="117035"/>
            <a:ext cx="7986728" cy="790612"/>
          </a:xfrm>
        </p:spPr>
        <p:txBody>
          <a:bodyPr/>
          <a:lstStyle/>
          <a:p>
            <a:r>
              <a:rPr lang="it-IT" sz="2800" dirty="0">
                <a:solidFill>
                  <a:schemeClr val="bg2">
                    <a:lumMod val="75000"/>
                  </a:schemeClr>
                </a:solidFill>
              </a:rPr>
              <a:t>SCENARIO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D918AD-7999-06DA-B384-B460B154B97D}"/>
              </a:ext>
            </a:extLst>
          </p:cNvPr>
          <p:cNvSpPr txBox="1"/>
          <p:nvPr/>
        </p:nvSpPr>
        <p:spPr>
          <a:xfrm>
            <a:off x="427852" y="870387"/>
            <a:ext cx="8141794" cy="385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225"/>
              </a:spcBef>
            </a:pPr>
            <a:r>
              <a:rPr lang="en-US" sz="1350" b="1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Access control on construction sites or critical site management: a critical priority to prevent legal, operational and safety risks</a:t>
            </a:r>
          </a:p>
          <a:p>
            <a:pPr algn="just">
              <a:spcBef>
                <a:spcPts val="225"/>
              </a:spcBef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In the construction &amp; maintenance sector, companies manage temporary and mobile worksites, characterized by: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The presence of external personnel (e.g. subcontractors, technicians, inspectors)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Access to sensitive or hazardous areas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Stringent obligations related to worker safety and data protection</a:t>
            </a:r>
          </a:p>
          <a:p>
            <a:pPr algn="just">
              <a:spcBef>
                <a:spcPts val="225"/>
              </a:spcBef>
            </a:pPr>
            <a:endParaRPr lang="it-IT" sz="1350" dirty="0">
              <a:solidFill>
                <a:srgbClr val="002855"/>
              </a:solidFill>
              <a:latin typeface="Albert Sans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>
              <a:spcBef>
                <a:spcPts val="225"/>
              </a:spcBef>
            </a:pPr>
            <a:r>
              <a:rPr lang="en-US" sz="1350" b="1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Untracked or unauthorized access exposes the company to serious risks: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Workplace accidents with potential legal and reputational consequences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Penalties due to non-compliance with regulatory requirements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Inability to identify responsible individuals during audits or inspections</a:t>
            </a:r>
          </a:p>
          <a:p>
            <a:pPr algn="just">
              <a:spcBef>
                <a:spcPts val="225"/>
              </a:spcBef>
            </a:pPr>
            <a:endParaRPr lang="en-US" sz="506" dirty="0">
              <a:solidFill>
                <a:srgbClr val="002855"/>
              </a:solidFill>
              <a:latin typeface="Albert Sans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>
              <a:spcBef>
                <a:spcPts val="225"/>
              </a:spcBef>
            </a:pPr>
            <a:r>
              <a:rPr lang="en-US" sz="1350" b="1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Case Example – Large Infrastructure Operator In Italy - Critical need to ensure every worker is properly identified, authorized, and trained before accessing the worksite.</a:t>
            </a:r>
            <a:r>
              <a:rPr lang="it-IT" sz="1350" b="1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it-IT" sz="1350" b="1" dirty="0" err="1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Main</a:t>
            </a:r>
            <a:r>
              <a:rPr lang="it-IT" sz="1350" b="1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it-IT" sz="1350" b="1" dirty="0" err="1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operational</a:t>
            </a:r>
            <a:r>
              <a:rPr lang="it-IT" sz="1350" b="1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 challenges include: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Distributed and fragmented control across multiple active sites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Unauthorized access → risk of legal or financial liability</a:t>
            </a:r>
          </a:p>
          <a:p>
            <a:pPr marL="285750" indent="-285750" algn="just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2855"/>
                </a:solidFill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Complexity in managing and verifying access credentials</a:t>
            </a:r>
            <a:endParaRPr lang="en-US" sz="506" dirty="0">
              <a:solidFill>
                <a:srgbClr val="002855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riangolo rettangolo 30">
            <a:extLst>
              <a:ext uri="{FF2B5EF4-FFF2-40B4-BE49-F238E27FC236}">
                <a16:creationId xmlns:a16="http://schemas.microsoft.com/office/drawing/2014/main" id="{E326AF43-6374-EC01-B953-87A8D991453C}"/>
              </a:ext>
            </a:extLst>
          </p:cNvPr>
          <p:cNvSpPr/>
          <p:nvPr/>
        </p:nvSpPr>
        <p:spPr>
          <a:xfrm rot="16200000">
            <a:off x="7029912" y="3029412"/>
            <a:ext cx="612593" cy="3615582"/>
          </a:xfrm>
          <a:prstGeom prst="rtTriangle">
            <a:avLst/>
          </a:prstGeom>
          <a:solidFill>
            <a:schemeClr val="accent2"/>
          </a:solidFill>
          <a:ln w="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630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9DA6F-F09D-E29A-FDA4-C1322629F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lemento grafico 28">
            <a:extLst>
              <a:ext uri="{FF2B5EF4-FFF2-40B4-BE49-F238E27FC236}">
                <a16:creationId xmlns:a16="http://schemas.microsoft.com/office/drawing/2014/main" id="{16581C2F-17BA-033C-8E22-F40541A8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432" y="219024"/>
            <a:ext cx="1675029" cy="68862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8185022-D376-3B3F-DE04-F0C53D007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32" y="117035"/>
            <a:ext cx="7986728" cy="790612"/>
          </a:xfrm>
        </p:spPr>
        <p:txBody>
          <a:bodyPr/>
          <a:lstStyle/>
          <a:p>
            <a:r>
              <a:rPr lang="it-IT" sz="2800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  <a:br>
              <a:rPr lang="it-IT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it-IT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1</a:t>
            </a:r>
            <a:endParaRPr lang="en-US" sz="2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44D1746-70FC-ABBC-1D8A-5A0FFE51C0C6}"/>
              </a:ext>
            </a:extLst>
          </p:cNvPr>
          <p:cNvSpPr txBox="1"/>
          <p:nvPr/>
        </p:nvSpPr>
        <p:spPr>
          <a:xfrm>
            <a:off x="426788" y="995010"/>
            <a:ext cx="5622727" cy="3465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InfoCert Wallet is a digital wallet compliant with eIDAS 2.0 and part of the European EUDI Wallet initiative.</a:t>
            </a:r>
          </a:p>
          <a:p>
            <a:pPr marL="0" marR="0" lvl="0" indent="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350" b="0" i="0" u="none" strike="noStrike" kern="1200" cap="none" spc="0" normalizeH="0" baseline="0" noProof="0" dirty="0">
              <a:ln>
                <a:noFill/>
              </a:ln>
              <a:solidFill>
                <a:srgbClr val="002855"/>
              </a:solidFill>
              <a:effectLst/>
              <a:uLnTx/>
              <a:uFillTx/>
              <a:latin typeface="Albert Sans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It enables workers and operators to securely store and present credentials:</a:t>
            </a:r>
          </a:p>
          <a:p>
            <a:pPr marL="285750" marR="0" lvl="0" indent="-28575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Digital identity, training certificates, and qualifications (e.g., safety courses, licenses)</a:t>
            </a:r>
          </a:p>
          <a:p>
            <a:pPr marL="285750" marR="0" lvl="0" indent="-28575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Qualified attributes (e.g., clearance for working at heights)</a:t>
            </a:r>
          </a:p>
          <a:p>
            <a:pPr marL="0" marR="0" lvl="0" indent="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350" b="0" i="0" u="none" strike="noStrike" kern="1200" cap="none" spc="0" normalizeH="0" baseline="0" noProof="0" dirty="0">
              <a:ln>
                <a:noFill/>
              </a:ln>
              <a:solidFill>
                <a:srgbClr val="002855"/>
              </a:solidFill>
              <a:effectLst/>
              <a:uLnTx/>
              <a:uFillTx/>
              <a:latin typeface="Albert Sans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Usage</a:t>
            </a:r>
            <a:r>
              <a:rPr kumimoji="0" lang="it-IT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 flow on </a:t>
            </a:r>
            <a:r>
              <a:rPr kumimoji="0" lang="it-IT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construction</a:t>
            </a:r>
            <a:r>
              <a:rPr kumimoji="0" lang="it-IT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kumimoji="0" lang="it-IT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sites</a:t>
            </a:r>
            <a:r>
              <a:rPr kumimoji="0" lang="it-IT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:</a:t>
            </a:r>
          </a:p>
          <a:p>
            <a:pPr marL="285750" marR="0" lvl="0" indent="-28575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The worker completes onboarding via a remote or on-site KYC process and receives digital credentials (personal data, role, training).</a:t>
            </a:r>
          </a:p>
          <a:p>
            <a:pPr marL="285750" marR="0" lvl="0" indent="-28575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At the construction site entrance, the Wallet is presented: access is granted only if all requirements are met.</a:t>
            </a:r>
          </a:p>
          <a:p>
            <a:pPr marL="285750" marR="0" lvl="0" indent="-28575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350" b="0" i="0" u="none" strike="noStrike" kern="1200" cap="none" spc="0" normalizeH="0" baseline="0" noProof="0" dirty="0">
              <a:ln>
                <a:noFill/>
              </a:ln>
              <a:solidFill>
                <a:srgbClr val="002855"/>
              </a:solidFill>
              <a:effectLst/>
              <a:uLnTx/>
              <a:uFillTx/>
              <a:latin typeface="Albert Sans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just" defTabSz="171503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The solution can be easily integrated with existing access control systems.</a:t>
            </a:r>
            <a:r>
              <a:rPr kumimoji="0" lang="en-US" sz="506" b="0" i="0" u="none" strike="noStrike" kern="1200" cap="none" spc="0" normalizeH="0" baseline="0" noProof="0" dirty="0">
                <a:ln>
                  <a:noFill/>
                </a:ln>
                <a:solidFill>
                  <a:srgbClr val="002855"/>
                </a:solidFill>
                <a:effectLst/>
                <a:uLnTx/>
                <a:uFillTx/>
                <a:latin typeface="Albert Sans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endParaRPr kumimoji="0" lang="en-US" sz="506" b="0" i="0" u="none" strike="noStrike" kern="1200" cap="none" spc="0" normalizeH="0" baseline="0" noProof="0" dirty="0">
              <a:ln>
                <a:noFill/>
              </a:ln>
              <a:solidFill>
                <a:srgbClr val="002855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riangolo rettangolo 30">
            <a:extLst>
              <a:ext uri="{FF2B5EF4-FFF2-40B4-BE49-F238E27FC236}">
                <a16:creationId xmlns:a16="http://schemas.microsoft.com/office/drawing/2014/main" id="{50CC02AD-84A6-F11A-77C6-881077BB354C}"/>
              </a:ext>
            </a:extLst>
          </p:cNvPr>
          <p:cNvSpPr/>
          <p:nvPr/>
        </p:nvSpPr>
        <p:spPr>
          <a:xfrm rot="16200000">
            <a:off x="7029912" y="3029417"/>
            <a:ext cx="612593" cy="3615582"/>
          </a:xfrm>
          <a:prstGeom prst="rtTriangle">
            <a:avLst/>
          </a:prstGeom>
          <a:solidFill>
            <a:schemeClr val="accent6"/>
          </a:solidFill>
          <a:ln w="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715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A56AA0D6-433B-52DD-F1A1-BDAB9E2661D5}"/>
              </a:ext>
            </a:extLst>
          </p:cNvPr>
          <p:cNvCxnSpPr>
            <a:cxnSpLocks/>
          </p:cNvCxnSpPr>
          <p:nvPr/>
        </p:nvCxnSpPr>
        <p:spPr>
          <a:xfrm>
            <a:off x="6151385" y="758486"/>
            <a:ext cx="0" cy="41209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tangolo 87">
            <a:extLst>
              <a:ext uri="{FF2B5EF4-FFF2-40B4-BE49-F238E27FC236}">
                <a16:creationId xmlns:a16="http://schemas.microsoft.com/office/drawing/2014/main" id="{D714027C-DE89-490E-D457-C7CE71110148}"/>
              </a:ext>
            </a:extLst>
          </p:cNvPr>
          <p:cNvSpPr/>
          <p:nvPr/>
        </p:nvSpPr>
        <p:spPr>
          <a:xfrm>
            <a:off x="6240334" y="1346196"/>
            <a:ext cx="1014605" cy="3375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atoshi Regular"/>
                <a:ea typeface="Ebrima" panose="02000000000000000000" pitchFamily="2" charset="0"/>
                <a:cs typeface="Ebrima" panose="02000000000000000000" pitchFamily="2" charset="0"/>
                <a:sym typeface="Satoshi Regular"/>
              </a:rPr>
              <a:t>IDENTITY VERIFICATION</a:t>
            </a:r>
          </a:p>
        </p:txBody>
      </p:sp>
      <p:sp>
        <p:nvSpPr>
          <p:cNvPr id="38" name="Ovale 71">
            <a:extLst>
              <a:ext uri="{FF2B5EF4-FFF2-40B4-BE49-F238E27FC236}">
                <a16:creationId xmlns:a16="http://schemas.microsoft.com/office/drawing/2014/main" id="{CE28E5C3-C84E-FB3D-6EDF-614F65AC46B1}"/>
              </a:ext>
            </a:extLst>
          </p:cNvPr>
          <p:cNvSpPr>
            <a:spLocks noChangeAspect="1"/>
          </p:cNvSpPr>
          <p:nvPr/>
        </p:nvSpPr>
        <p:spPr>
          <a:xfrm>
            <a:off x="7395571" y="1136769"/>
            <a:ext cx="687003" cy="68700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>
              <a:ln>
                <a:noFill/>
              </a:ln>
              <a:solidFill>
                <a:srgbClr val="0B2E4F"/>
              </a:solidFill>
              <a:effectLst/>
              <a:uLnTx/>
              <a:uFillTx/>
              <a:latin typeface="Satoshi Regular"/>
              <a:ea typeface="+mn-ea"/>
              <a:cs typeface="+mn-cs"/>
              <a:sym typeface="Satoshi Regular"/>
            </a:endParaRPr>
          </a:p>
        </p:txBody>
      </p:sp>
      <p:sp>
        <p:nvSpPr>
          <p:cNvPr id="39" name="Ovale 72">
            <a:extLst>
              <a:ext uri="{FF2B5EF4-FFF2-40B4-BE49-F238E27FC236}">
                <a16:creationId xmlns:a16="http://schemas.microsoft.com/office/drawing/2014/main" id="{156F91EF-4AA7-A78B-12B5-377DCFDAA9A0}"/>
              </a:ext>
            </a:extLst>
          </p:cNvPr>
          <p:cNvSpPr>
            <a:spLocks noChangeAspect="1"/>
          </p:cNvSpPr>
          <p:nvPr/>
        </p:nvSpPr>
        <p:spPr>
          <a:xfrm>
            <a:off x="7392396" y="2125976"/>
            <a:ext cx="687003" cy="68700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>
              <a:ln>
                <a:noFill/>
              </a:ln>
              <a:solidFill>
                <a:srgbClr val="0B2E4F"/>
              </a:solidFill>
              <a:effectLst/>
              <a:uLnTx/>
              <a:uFillTx/>
              <a:latin typeface="Satoshi Regular"/>
              <a:ea typeface="+mn-ea"/>
              <a:cs typeface="+mn-cs"/>
              <a:sym typeface="Satoshi Regular"/>
            </a:endParaRPr>
          </a:p>
        </p:txBody>
      </p:sp>
      <p:sp>
        <p:nvSpPr>
          <p:cNvPr id="40" name="Ovale 104">
            <a:extLst>
              <a:ext uri="{FF2B5EF4-FFF2-40B4-BE49-F238E27FC236}">
                <a16:creationId xmlns:a16="http://schemas.microsoft.com/office/drawing/2014/main" id="{AFF3C224-F5A4-E6D4-9455-9579D786238A}"/>
              </a:ext>
            </a:extLst>
          </p:cNvPr>
          <p:cNvSpPr>
            <a:spLocks noChangeAspect="1"/>
          </p:cNvSpPr>
          <p:nvPr/>
        </p:nvSpPr>
        <p:spPr>
          <a:xfrm>
            <a:off x="7395571" y="3995531"/>
            <a:ext cx="687003" cy="68700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>
              <a:ln>
                <a:noFill/>
              </a:ln>
              <a:solidFill>
                <a:srgbClr val="0B2E4F"/>
              </a:solidFill>
              <a:effectLst/>
              <a:uLnTx/>
              <a:uFillTx/>
              <a:latin typeface="Satoshi Regular"/>
              <a:ea typeface="+mn-ea"/>
              <a:cs typeface="+mn-cs"/>
              <a:sym typeface="Satoshi Regular"/>
            </a:endParaRP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51715388-3437-8E88-622D-7618BFDD405C}"/>
              </a:ext>
            </a:extLst>
          </p:cNvPr>
          <p:cNvGrpSpPr/>
          <p:nvPr/>
        </p:nvGrpSpPr>
        <p:grpSpPr>
          <a:xfrm>
            <a:off x="7432148" y="2154370"/>
            <a:ext cx="610456" cy="495356"/>
            <a:chOff x="10112460" y="2823589"/>
            <a:chExt cx="846349" cy="611160"/>
          </a:xfrm>
        </p:grpSpPr>
        <p:pic>
          <p:nvPicPr>
            <p:cNvPr id="44" name="Elemento grafico 43" descr="Impronta digitale con riempimento a tinta unita">
              <a:extLst>
                <a:ext uri="{FF2B5EF4-FFF2-40B4-BE49-F238E27FC236}">
                  <a16:creationId xmlns:a16="http://schemas.microsoft.com/office/drawing/2014/main" id="{6AE1BED7-CCCE-7CA9-D99F-C5919F4FB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12460" y="3156401"/>
              <a:ext cx="269294" cy="270888"/>
            </a:xfrm>
            <a:prstGeom prst="rect">
              <a:avLst/>
            </a:prstGeom>
          </p:spPr>
        </p:pic>
        <p:pic>
          <p:nvPicPr>
            <p:cNvPr id="45" name="Elemento grafico 44" descr="Portafoglio contorno">
              <a:extLst>
                <a:ext uri="{FF2B5EF4-FFF2-40B4-BE49-F238E27FC236}">
                  <a16:creationId xmlns:a16="http://schemas.microsoft.com/office/drawing/2014/main" id="{29EA6445-D76C-E2F5-F97E-C23E0455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351246" y="2823589"/>
              <a:ext cx="607563" cy="611160"/>
            </a:xfrm>
            <a:prstGeom prst="rect">
              <a:avLst/>
            </a:prstGeom>
          </p:spPr>
        </p:pic>
        <p:pic>
          <p:nvPicPr>
            <p:cNvPr id="46" name="Elemento grafico 45" descr="Indietro con riempimento a tinta unita">
              <a:extLst>
                <a:ext uri="{FF2B5EF4-FFF2-40B4-BE49-F238E27FC236}">
                  <a16:creationId xmlns:a16="http://schemas.microsoft.com/office/drawing/2014/main" id="{CC18B4A7-0AD4-BADC-8B57-D8F779CFA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304532" y="2979601"/>
              <a:ext cx="325120" cy="325120"/>
            </a:xfrm>
            <a:prstGeom prst="rect">
              <a:avLst/>
            </a:prstGeom>
          </p:spPr>
        </p:pic>
      </p:grpSp>
      <p:sp>
        <p:nvSpPr>
          <p:cNvPr id="47" name="Ovale 92">
            <a:extLst>
              <a:ext uri="{FF2B5EF4-FFF2-40B4-BE49-F238E27FC236}">
                <a16:creationId xmlns:a16="http://schemas.microsoft.com/office/drawing/2014/main" id="{7F2CC14F-4ABF-0463-EDB6-14C21FCB1CD1}"/>
              </a:ext>
            </a:extLst>
          </p:cNvPr>
          <p:cNvSpPr>
            <a:spLocks noChangeAspect="1"/>
          </p:cNvSpPr>
          <p:nvPr/>
        </p:nvSpPr>
        <p:spPr>
          <a:xfrm>
            <a:off x="7395571" y="3028095"/>
            <a:ext cx="687003" cy="68700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>
              <a:ln>
                <a:noFill/>
              </a:ln>
              <a:solidFill>
                <a:srgbClr val="0B2E4F"/>
              </a:solidFill>
              <a:effectLst/>
              <a:uLnTx/>
              <a:uFillTx/>
              <a:latin typeface="Satoshi Regular"/>
              <a:ea typeface="+mn-ea"/>
              <a:cs typeface="+mn-cs"/>
              <a:sym typeface="Satoshi Regular"/>
            </a:endParaRPr>
          </a:p>
        </p:txBody>
      </p: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34050643-DC15-412D-FE7F-E84E2D90B5E5}"/>
              </a:ext>
            </a:extLst>
          </p:cNvPr>
          <p:cNvGrpSpPr/>
          <p:nvPr/>
        </p:nvGrpSpPr>
        <p:grpSpPr>
          <a:xfrm>
            <a:off x="7446854" y="3111278"/>
            <a:ext cx="568726" cy="482059"/>
            <a:chOff x="9007102" y="3819372"/>
            <a:chExt cx="876857" cy="667530"/>
          </a:xfrm>
          <a:solidFill>
            <a:schemeClr val="accent1"/>
          </a:solidFill>
        </p:grpSpPr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6A847872-4AB7-DCE4-6CA7-99E6D29895D0}"/>
                </a:ext>
              </a:extLst>
            </p:cNvPr>
            <p:cNvGrpSpPr/>
            <p:nvPr/>
          </p:nvGrpSpPr>
          <p:grpSpPr>
            <a:xfrm>
              <a:off x="9007102" y="3819372"/>
              <a:ext cx="876857" cy="639345"/>
              <a:chOff x="-572775" y="2959130"/>
              <a:chExt cx="1319694" cy="956570"/>
            </a:xfrm>
            <a:grpFill/>
          </p:grpSpPr>
          <p:pic>
            <p:nvPicPr>
              <p:cNvPr id="51" name="Elemento grafico 50" descr="Portafoglio contorno">
                <a:extLst>
                  <a:ext uri="{FF2B5EF4-FFF2-40B4-BE49-F238E27FC236}">
                    <a16:creationId xmlns:a16="http://schemas.microsoft.com/office/drawing/2014/main" id="{218A50E6-E7C7-6463-4B8A-6F1CE31B9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-572775" y="295913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2" name="Elemento grafico 51" descr="Impronta digitale con riempimento a tinta unita">
                <a:extLst>
                  <a:ext uri="{FF2B5EF4-FFF2-40B4-BE49-F238E27FC236}">
                    <a16:creationId xmlns:a16="http://schemas.microsoft.com/office/drawing/2014/main" id="{6F8220E9-8E23-9C9C-6248-DAB0CA0B36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41624" y="3510405"/>
                <a:ext cx="405295" cy="405295"/>
              </a:xfrm>
              <a:prstGeom prst="rect">
                <a:avLst/>
              </a:prstGeom>
            </p:spPr>
          </p:pic>
        </p:grpSp>
        <p:pic>
          <p:nvPicPr>
            <p:cNvPr id="50" name="Elemento grafico 49" descr="Indietro con riempimento a tinta unita">
              <a:extLst>
                <a:ext uri="{FF2B5EF4-FFF2-40B4-BE49-F238E27FC236}">
                  <a16:creationId xmlns:a16="http://schemas.microsoft.com/office/drawing/2014/main" id="{F755800B-8069-1633-B0F4-141E3A276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flipV="1">
              <a:off x="9353932" y="4161782"/>
              <a:ext cx="325120" cy="325120"/>
            </a:xfrm>
            <a:prstGeom prst="rect">
              <a:avLst/>
            </a:prstGeom>
          </p:spPr>
        </p:pic>
      </p:grp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20A709D7-85CF-3D91-CD25-577153C18FFE}"/>
              </a:ext>
            </a:extLst>
          </p:cNvPr>
          <p:cNvCxnSpPr>
            <a:stCxn id="38" idx="4"/>
            <a:endCxn id="39" idx="0"/>
          </p:cNvCxnSpPr>
          <p:nvPr/>
        </p:nvCxnSpPr>
        <p:spPr>
          <a:xfrm flipH="1">
            <a:off x="7735898" y="1823772"/>
            <a:ext cx="3175" cy="302204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>
            <a:extLst>
              <a:ext uri="{FF2B5EF4-FFF2-40B4-BE49-F238E27FC236}">
                <a16:creationId xmlns:a16="http://schemas.microsoft.com/office/drawing/2014/main" id="{2DDBDD17-8B62-2E0E-3A7F-60E52D66BB89}"/>
              </a:ext>
            </a:extLst>
          </p:cNvPr>
          <p:cNvCxnSpPr>
            <a:cxnSpLocks/>
            <a:stCxn id="39" idx="4"/>
            <a:endCxn id="47" idx="0"/>
          </p:cNvCxnSpPr>
          <p:nvPr/>
        </p:nvCxnSpPr>
        <p:spPr>
          <a:xfrm>
            <a:off x="7735898" y="2812979"/>
            <a:ext cx="3175" cy="215116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D94DF86F-3ACA-C351-9C76-EFFC6E3DBD45}"/>
              </a:ext>
            </a:extLst>
          </p:cNvPr>
          <p:cNvCxnSpPr>
            <a:cxnSpLocks/>
            <a:stCxn id="47" idx="4"/>
            <a:endCxn id="40" idx="0"/>
          </p:cNvCxnSpPr>
          <p:nvPr/>
        </p:nvCxnSpPr>
        <p:spPr>
          <a:xfrm>
            <a:off x="7739073" y="3715098"/>
            <a:ext cx="0" cy="280433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magine 60">
            <a:extLst>
              <a:ext uri="{FF2B5EF4-FFF2-40B4-BE49-F238E27FC236}">
                <a16:creationId xmlns:a16="http://schemas.microsoft.com/office/drawing/2014/main" id="{AB61CDD0-3A25-E767-E227-E15DAC039A4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34058" y="677178"/>
            <a:ext cx="1716675" cy="340333"/>
          </a:xfrm>
          <a:prstGeom prst="rect">
            <a:avLst/>
          </a:prstGeom>
        </p:spPr>
      </p:pic>
      <p:pic>
        <p:nvPicPr>
          <p:cNvPr id="1026" name="Picture 2" descr="Logo-Menu">
            <a:extLst>
              <a:ext uri="{FF2B5EF4-FFF2-40B4-BE49-F238E27FC236}">
                <a16:creationId xmlns:a16="http://schemas.microsoft.com/office/drawing/2014/main" id="{A11704A6-2F66-57DB-6110-FB619C94B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994" y="1385227"/>
            <a:ext cx="58642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to Icona Dell'operaio Edile, Immagini e Vettoriali">
            <a:extLst>
              <a:ext uri="{FF2B5EF4-FFF2-40B4-BE49-F238E27FC236}">
                <a16:creationId xmlns:a16="http://schemas.microsoft.com/office/drawing/2014/main" id="{11DFF17F-95E6-96DC-D2CB-FF69592F1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7" t="22318" r="21959" b="23325"/>
          <a:stretch/>
        </p:blipFill>
        <p:spPr bwMode="auto">
          <a:xfrm>
            <a:off x="7498311" y="4043582"/>
            <a:ext cx="524196" cy="50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ttangolo 87">
            <a:extLst>
              <a:ext uri="{FF2B5EF4-FFF2-40B4-BE49-F238E27FC236}">
                <a16:creationId xmlns:a16="http://schemas.microsoft.com/office/drawing/2014/main" id="{5B083BED-0F17-F751-5D96-C88750F262AE}"/>
              </a:ext>
            </a:extLst>
          </p:cNvPr>
          <p:cNvSpPr/>
          <p:nvPr/>
        </p:nvSpPr>
        <p:spPr>
          <a:xfrm>
            <a:off x="6240334" y="2362923"/>
            <a:ext cx="1014605" cy="3375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atoshi Regular"/>
                <a:ea typeface="Ebrima" panose="02000000000000000000" pitchFamily="2" charset="0"/>
                <a:cs typeface="Ebrima" panose="02000000000000000000" pitchFamily="2" charset="0"/>
                <a:sym typeface="Satoshi Regular"/>
              </a:rPr>
              <a:t>CREDENTIAL</a:t>
            </a:r>
            <a:b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atoshi Regular"/>
                <a:ea typeface="Ebrima" panose="02000000000000000000" pitchFamily="2" charset="0"/>
                <a:cs typeface="Ebrima" panose="02000000000000000000" pitchFamily="2" charset="0"/>
                <a:sym typeface="Satoshi Regular"/>
              </a:rPr>
            </a:b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atoshi Regular"/>
                <a:ea typeface="Ebrima" panose="02000000000000000000" pitchFamily="2" charset="0"/>
                <a:cs typeface="Ebrima" panose="02000000000000000000" pitchFamily="2" charset="0"/>
                <a:sym typeface="Satoshi Regular"/>
              </a:rPr>
              <a:t>ISSUING</a:t>
            </a:r>
          </a:p>
        </p:txBody>
      </p:sp>
      <p:sp>
        <p:nvSpPr>
          <p:cNvPr id="63" name="Rettangolo 87">
            <a:extLst>
              <a:ext uri="{FF2B5EF4-FFF2-40B4-BE49-F238E27FC236}">
                <a16:creationId xmlns:a16="http://schemas.microsoft.com/office/drawing/2014/main" id="{FD866900-C629-F83C-2A6B-E4C540E6161D}"/>
              </a:ext>
            </a:extLst>
          </p:cNvPr>
          <p:cNvSpPr/>
          <p:nvPr/>
        </p:nvSpPr>
        <p:spPr>
          <a:xfrm>
            <a:off x="6240334" y="3242070"/>
            <a:ext cx="1014605" cy="3375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atoshi Regular"/>
                <a:ea typeface="Ebrima" panose="02000000000000000000" pitchFamily="2" charset="0"/>
                <a:cs typeface="Ebrima" panose="02000000000000000000" pitchFamily="2" charset="0"/>
                <a:sym typeface="Satoshi Regular"/>
              </a:rPr>
              <a:t>CREDENTIAL</a:t>
            </a:r>
          </a:p>
          <a:p>
            <a:pPr marL="0" marR="0" lvl="0" indent="0" algn="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0" cap="all" dirty="0">
                <a:solidFill>
                  <a:srgbClr val="000000">
                    <a:lumMod val="65000"/>
                    <a:lumOff val="35000"/>
                  </a:srgbClr>
                </a:solidFill>
                <a:latin typeface="Satoshi Regular"/>
                <a:ea typeface="Ebrima" panose="02000000000000000000" pitchFamily="2" charset="0"/>
                <a:cs typeface="Ebrima" panose="02000000000000000000" pitchFamily="2" charset="0"/>
                <a:sym typeface="Satoshi Regular"/>
              </a:rPr>
              <a:t>VERIFICATION</a:t>
            </a:r>
            <a:endParaRPr kumimoji="0" lang="en-US" sz="800" b="1" i="0" u="none" strike="noStrike" kern="0" cap="all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atoshi Regular"/>
              <a:ea typeface="Ebrima" panose="02000000000000000000" pitchFamily="2" charset="0"/>
              <a:cs typeface="Ebrima" panose="02000000000000000000" pitchFamily="2" charset="0"/>
              <a:sym typeface="Satoshi Regular"/>
            </a:endParaRPr>
          </a:p>
        </p:txBody>
      </p:sp>
      <p:sp>
        <p:nvSpPr>
          <p:cNvPr id="1025" name="Rettangolo 87">
            <a:extLst>
              <a:ext uri="{FF2B5EF4-FFF2-40B4-BE49-F238E27FC236}">
                <a16:creationId xmlns:a16="http://schemas.microsoft.com/office/drawing/2014/main" id="{AA1D30AF-7CED-A02C-32CA-B2EC9A9FBC88}"/>
              </a:ext>
            </a:extLst>
          </p:cNvPr>
          <p:cNvSpPr/>
          <p:nvPr/>
        </p:nvSpPr>
        <p:spPr>
          <a:xfrm>
            <a:off x="6240334" y="4249624"/>
            <a:ext cx="1014605" cy="3375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r" defTabSz="2283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all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atoshi Regular"/>
                <a:ea typeface="Ebrima" panose="02000000000000000000" pitchFamily="2" charset="0"/>
                <a:cs typeface="Ebrima" panose="02000000000000000000" pitchFamily="2" charset="0"/>
                <a:sym typeface="Satoshi Regular"/>
              </a:rPr>
              <a:t>SITE ACCESS VERIFIED</a:t>
            </a:r>
          </a:p>
        </p:txBody>
      </p:sp>
    </p:spTree>
    <p:extLst>
      <p:ext uri="{BB962C8B-B14F-4D97-AF65-F5344CB8AC3E}">
        <p14:creationId xmlns:p14="http://schemas.microsoft.com/office/powerpoint/2010/main" val="205378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FC192-8B4C-7D0D-4F3B-671CE4349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6E079628-A7C1-EE01-644D-EBA18AD8FD52}"/>
              </a:ext>
            </a:extLst>
          </p:cNvPr>
          <p:cNvCxnSpPr>
            <a:cxnSpLocks/>
          </p:cNvCxnSpPr>
          <p:nvPr/>
        </p:nvCxnSpPr>
        <p:spPr>
          <a:xfrm flipH="1">
            <a:off x="3187280" y="2005052"/>
            <a:ext cx="35300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FE3F1712-56AB-D249-FC49-E2899D76BE6D}"/>
              </a:ext>
            </a:extLst>
          </p:cNvPr>
          <p:cNvCxnSpPr>
            <a:cxnSpLocks/>
          </p:cNvCxnSpPr>
          <p:nvPr/>
        </p:nvCxnSpPr>
        <p:spPr>
          <a:xfrm>
            <a:off x="3197758" y="1805640"/>
            <a:ext cx="35195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Elemento grafico 28">
            <a:extLst>
              <a:ext uri="{FF2B5EF4-FFF2-40B4-BE49-F238E27FC236}">
                <a16:creationId xmlns:a16="http://schemas.microsoft.com/office/drawing/2014/main" id="{030879E3-14E6-94B4-DF7D-D9E59FA28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432" y="219024"/>
            <a:ext cx="1675029" cy="68862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68682F5-F584-054D-1FF2-CEBECA0AE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32" y="117035"/>
            <a:ext cx="7986728" cy="790612"/>
          </a:xfrm>
        </p:spPr>
        <p:txBody>
          <a:bodyPr/>
          <a:lstStyle/>
          <a:p>
            <a:r>
              <a:rPr lang="it-IT" sz="2800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  <a:br>
              <a:rPr lang="it-IT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it-IT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</a:t>
            </a:r>
            <a:endParaRPr lang="en-US" sz="2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CasellaDiTesto 20">
            <a:extLst>
              <a:ext uri="{FF2B5EF4-FFF2-40B4-BE49-F238E27FC236}">
                <a16:creationId xmlns:a16="http://schemas.microsoft.com/office/drawing/2014/main" id="{3BB26B9E-2CDE-E291-4556-60BE12076217}"/>
              </a:ext>
            </a:extLst>
          </p:cNvPr>
          <p:cNvSpPr txBox="1"/>
          <p:nvPr/>
        </p:nvSpPr>
        <p:spPr>
          <a:xfrm>
            <a:off x="1565615" y="1299259"/>
            <a:ext cx="1137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WORKER</a:t>
            </a:r>
          </a:p>
        </p:txBody>
      </p:sp>
      <p:sp>
        <p:nvSpPr>
          <p:cNvPr id="44" name="Rettangolo con angoli arrotondati 19">
            <a:extLst>
              <a:ext uri="{FF2B5EF4-FFF2-40B4-BE49-F238E27FC236}">
                <a16:creationId xmlns:a16="http://schemas.microsoft.com/office/drawing/2014/main" id="{76E26201-3489-1559-712D-6F667EEC58D8}"/>
              </a:ext>
            </a:extLst>
          </p:cNvPr>
          <p:cNvSpPr/>
          <p:nvPr/>
        </p:nvSpPr>
        <p:spPr>
          <a:xfrm>
            <a:off x="4269327" y="1200116"/>
            <a:ext cx="1268860" cy="12110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5" name="CasellaDiTesto 20">
            <a:extLst>
              <a:ext uri="{FF2B5EF4-FFF2-40B4-BE49-F238E27FC236}">
                <a16:creationId xmlns:a16="http://schemas.microsoft.com/office/drawing/2014/main" id="{57BB2946-1A6D-BEC0-DFAF-C08639C60256}"/>
              </a:ext>
            </a:extLst>
          </p:cNvPr>
          <p:cNvSpPr txBox="1"/>
          <p:nvPr/>
        </p:nvSpPr>
        <p:spPr>
          <a:xfrm>
            <a:off x="4215538" y="1304161"/>
            <a:ext cx="1376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CLIENT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0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  <a:sym typeface="Arial"/>
              </a:rPr>
              <a:t>APPLICATION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" name="Rettangolo con angoli arrotondati 2">
            <a:extLst>
              <a:ext uri="{FF2B5EF4-FFF2-40B4-BE49-F238E27FC236}">
                <a16:creationId xmlns:a16="http://schemas.microsoft.com/office/drawing/2014/main" id="{0A815228-FB04-D210-FB29-A1611D153E6B}"/>
              </a:ext>
            </a:extLst>
          </p:cNvPr>
          <p:cNvSpPr/>
          <p:nvPr/>
        </p:nvSpPr>
        <p:spPr>
          <a:xfrm>
            <a:off x="4327757" y="835929"/>
            <a:ext cx="1152000" cy="288709"/>
          </a:xfrm>
          <a:prstGeom prst="roundRect">
            <a:avLst>
              <a:gd name="adj" fmla="val 50000"/>
            </a:avLst>
          </a:prstGeom>
          <a:solidFill>
            <a:schemeClr val="tx2">
              <a:lumMod val="65000"/>
              <a:lumOff val="3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COMPANY</a:t>
            </a:r>
          </a:p>
        </p:txBody>
      </p:sp>
      <p:sp>
        <p:nvSpPr>
          <p:cNvPr id="55" name="CasellaDiTesto 20">
            <a:extLst>
              <a:ext uri="{FF2B5EF4-FFF2-40B4-BE49-F238E27FC236}">
                <a16:creationId xmlns:a16="http://schemas.microsoft.com/office/drawing/2014/main" id="{A7B844A6-1378-A831-335C-A44AD7134B98}"/>
              </a:ext>
            </a:extLst>
          </p:cNvPr>
          <p:cNvSpPr txBox="1"/>
          <p:nvPr/>
        </p:nvSpPr>
        <p:spPr>
          <a:xfrm>
            <a:off x="6537471" y="1181805"/>
            <a:ext cx="22766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IDENTIFIED WORKER</a:t>
            </a:r>
          </a:p>
        </p:txBody>
      </p:sp>
      <p:cxnSp>
        <p:nvCxnSpPr>
          <p:cNvPr id="64" name="Connettore diritto 29">
            <a:extLst>
              <a:ext uri="{FF2B5EF4-FFF2-40B4-BE49-F238E27FC236}">
                <a16:creationId xmlns:a16="http://schemas.microsoft.com/office/drawing/2014/main" id="{45D58D5E-AD30-717C-0F21-ACF24CD51CEF}"/>
              </a:ext>
            </a:extLst>
          </p:cNvPr>
          <p:cNvCxnSpPr>
            <a:cxnSpLocks/>
          </p:cNvCxnSpPr>
          <p:nvPr/>
        </p:nvCxnSpPr>
        <p:spPr>
          <a:xfrm>
            <a:off x="355600" y="2784441"/>
            <a:ext cx="8947604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tangolo con angoli arrotondati 19">
            <a:extLst>
              <a:ext uri="{FF2B5EF4-FFF2-40B4-BE49-F238E27FC236}">
                <a16:creationId xmlns:a16="http://schemas.microsoft.com/office/drawing/2014/main" id="{9DFCA4B2-9C58-C190-DE04-62D59CDD515B}"/>
              </a:ext>
            </a:extLst>
          </p:cNvPr>
          <p:cNvSpPr/>
          <p:nvPr/>
        </p:nvSpPr>
        <p:spPr>
          <a:xfrm>
            <a:off x="4323116" y="3211036"/>
            <a:ext cx="1268860" cy="102929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0" name="Immagine 69">
            <a:extLst>
              <a:ext uri="{FF2B5EF4-FFF2-40B4-BE49-F238E27FC236}">
                <a16:creationId xmlns:a16="http://schemas.microsoft.com/office/drawing/2014/main" id="{FC12670E-BA85-8F1E-5EE7-424B0D7372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283" y="3321545"/>
            <a:ext cx="1047247" cy="207618"/>
          </a:xfrm>
          <a:prstGeom prst="rect">
            <a:avLst/>
          </a:prstGeom>
        </p:spPr>
      </p:pic>
      <p:pic>
        <p:nvPicPr>
          <p:cNvPr id="71" name="Picture 4" descr="Foto Icona Dell'operaio Edile, Immagini e Vettoriali">
            <a:extLst>
              <a:ext uri="{FF2B5EF4-FFF2-40B4-BE49-F238E27FC236}">
                <a16:creationId xmlns:a16="http://schemas.microsoft.com/office/drawing/2014/main" id="{1FB59C41-9323-3335-7623-6E2FA6232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7" t="22318" r="21959" b="23325"/>
          <a:stretch/>
        </p:blipFill>
        <p:spPr bwMode="auto">
          <a:xfrm>
            <a:off x="1817438" y="1583368"/>
            <a:ext cx="524196" cy="50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Immagine 72">
            <a:extLst>
              <a:ext uri="{FF2B5EF4-FFF2-40B4-BE49-F238E27FC236}">
                <a16:creationId xmlns:a16="http://schemas.microsoft.com/office/drawing/2014/main" id="{72B71C62-0CEF-9883-AE07-7C6F8F344FE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7161" y="1636904"/>
            <a:ext cx="780861" cy="713133"/>
          </a:xfrm>
          <a:prstGeom prst="rect">
            <a:avLst/>
          </a:prstGeom>
        </p:spPr>
      </p:pic>
      <p:pic>
        <p:nvPicPr>
          <p:cNvPr id="74" name="Picture 4" descr="Foto Icona Dell'operaio Edile, Immagini e Vettoriali">
            <a:extLst>
              <a:ext uri="{FF2B5EF4-FFF2-40B4-BE49-F238E27FC236}">
                <a16:creationId xmlns:a16="http://schemas.microsoft.com/office/drawing/2014/main" id="{E7FF86A5-F332-5FCF-D7EB-AB834E7ED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7" t="22318" r="21959" b="23325"/>
          <a:stretch/>
        </p:blipFill>
        <p:spPr bwMode="auto">
          <a:xfrm>
            <a:off x="6887744" y="1616923"/>
            <a:ext cx="524196" cy="50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CasellaDiTesto 17">
            <a:extLst>
              <a:ext uri="{FF2B5EF4-FFF2-40B4-BE49-F238E27FC236}">
                <a16:creationId xmlns:a16="http://schemas.microsoft.com/office/drawing/2014/main" id="{003EAD7E-A677-B276-12CC-EC0B66EAE747}"/>
              </a:ext>
            </a:extLst>
          </p:cNvPr>
          <p:cNvSpPr txBox="1"/>
          <p:nvPr/>
        </p:nvSpPr>
        <p:spPr>
          <a:xfrm>
            <a:off x="4323117" y="3641843"/>
            <a:ext cx="126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SDK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API REST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OpenID</a:t>
            </a:r>
            <a:r>
              <a:rPr kumimoji="0" lang="it-IT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Connect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6" name="CasellaDiTesto 30">
            <a:extLst>
              <a:ext uri="{FF2B5EF4-FFF2-40B4-BE49-F238E27FC236}">
                <a16:creationId xmlns:a16="http://schemas.microsoft.com/office/drawing/2014/main" id="{93617735-7BDE-C1FE-DB81-5AF68AF0F986}"/>
              </a:ext>
            </a:extLst>
          </p:cNvPr>
          <p:cNvSpPr txBox="1"/>
          <p:nvPr/>
        </p:nvSpPr>
        <p:spPr>
          <a:xfrm>
            <a:off x="499128" y="1698167"/>
            <a:ext cx="1080000" cy="468000"/>
          </a:xfrm>
          <a:prstGeom prst="rect">
            <a:avLst/>
          </a:prstGeom>
          <a:solidFill>
            <a:schemeClr val="tx2">
              <a:lumMod val="65000"/>
              <a:lumOff val="3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END USER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JOURNEY</a:t>
            </a:r>
          </a:p>
        </p:txBody>
      </p:sp>
      <p:cxnSp>
        <p:nvCxnSpPr>
          <p:cNvPr id="78" name="Connettore 2 77">
            <a:extLst>
              <a:ext uri="{FF2B5EF4-FFF2-40B4-BE49-F238E27FC236}">
                <a16:creationId xmlns:a16="http://schemas.microsoft.com/office/drawing/2014/main" id="{9DE3983B-070C-13E6-AD7D-1F0B490C98A0}"/>
              </a:ext>
            </a:extLst>
          </p:cNvPr>
          <p:cNvCxnSpPr>
            <a:cxnSpLocks/>
          </p:cNvCxnSpPr>
          <p:nvPr/>
        </p:nvCxnSpPr>
        <p:spPr>
          <a:xfrm flipV="1">
            <a:off x="4740852" y="2389851"/>
            <a:ext cx="0" cy="807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80">
            <a:extLst>
              <a:ext uri="{FF2B5EF4-FFF2-40B4-BE49-F238E27FC236}">
                <a16:creationId xmlns:a16="http://schemas.microsoft.com/office/drawing/2014/main" id="{002FD57C-6DEE-B30E-D427-043F89290288}"/>
              </a:ext>
            </a:extLst>
          </p:cNvPr>
          <p:cNvCxnSpPr>
            <a:cxnSpLocks/>
          </p:cNvCxnSpPr>
          <p:nvPr/>
        </p:nvCxnSpPr>
        <p:spPr>
          <a:xfrm>
            <a:off x="5114925" y="2411166"/>
            <a:ext cx="0" cy="786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CasellaDiTesto 84">
            <a:extLst>
              <a:ext uri="{FF2B5EF4-FFF2-40B4-BE49-F238E27FC236}">
                <a16:creationId xmlns:a16="http://schemas.microsoft.com/office/drawing/2014/main" id="{8A4D9442-CAEB-ED6E-E633-4495AA3D0481}"/>
              </a:ext>
            </a:extLst>
          </p:cNvPr>
          <p:cNvSpPr txBox="1"/>
          <p:nvPr/>
        </p:nvSpPr>
        <p:spPr>
          <a:xfrm>
            <a:off x="1804273" y="3197358"/>
            <a:ext cx="25625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514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Certified identification of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end users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24823ABF-A1CB-901D-618C-C384324EF577}"/>
              </a:ext>
            </a:extLst>
          </p:cNvPr>
          <p:cNvSpPr txBox="1"/>
          <p:nvPr/>
        </p:nvSpPr>
        <p:spPr>
          <a:xfrm>
            <a:off x="1787965" y="3762650"/>
            <a:ext cx="248136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514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Customer application becomes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identification intermediary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for the end user.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93452C72-E1B5-7357-B11F-5CD83A96EF23}"/>
              </a:ext>
            </a:extLst>
          </p:cNvPr>
          <p:cNvSpPr txBox="1"/>
          <p:nvPr/>
        </p:nvSpPr>
        <p:spPr>
          <a:xfrm>
            <a:off x="5966048" y="3192680"/>
            <a:ext cx="2684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514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Presentation of Verifiable Credentials: «Membership»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7BCE7791-E75E-17C1-BD86-2C3389731570}"/>
              </a:ext>
            </a:extLst>
          </p:cNvPr>
          <p:cNvSpPr txBox="1"/>
          <p:nvPr/>
        </p:nvSpPr>
        <p:spPr>
          <a:xfrm>
            <a:off x="5966212" y="3762649"/>
            <a:ext cx="2766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514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Allows the Customer Application to act as a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verifiable credential manager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.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2" name="Immagine 91" descr="Immagine che contiene testo, schermata, Sistema operativo, software&#10;&#10;Descrizione generata automaticamente">
            <a:extLst>
              <a:ext uri="{FF2B5EF4-FFF2-40B4-BE49-F238E27FC236}">
                <a16:creationId xmlns:a16="http://schemas.microsoft.com/office/drawing/2014/main" id="{DC7B3511-9821-9E8A-2D14-C28A0339AB7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58408" y="835096"/>
            <a:ext cx="408891" cy="925736"/>
          </a:xfrm>
          <a:prstGeom prst="rect">
            <a:avLst/>
          </a:prstGeom>
        </p:spPr>
      </p:pic>
      <p:pic>
        <p:nvPicPr>
          <p:cNvPr id="91" name="Immagine 90">
            <a:extLst>
              <a:ext uri="{FF2B5EF4-FFF2-40B4-BE49-F238E27FC236}">
                <a16:creationId xmlns:a16="http://schemas.microsoft.com/office/drawing/2014/main" id="{7CF431F3-A291-B42B-F61F-6CB5AFB218C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6124" y="798303"/>
            <a:ext cx="568356" cy="946201"/>
          </a:xfrm>
          <a:prstGeom prst="roundRect">
            <a:avLst/>
          </a:prstGeom>
        </p:spPr>
      </p:pic>
      <p:pic>
        <p:nvPicPr>
          <p:cNvPr id="94" name="Immagine 93">
            <a:extLst>
              <a:ext uri="{FF2B5EF4-FFF2-40B4-BE49-F238E27FC236}">
                <a16:creationId xmlns:a16="http://schemas.microsoft.com/office/drawing/2014/main" id="{CD48376B-6E56-3181-0958-568FF515CB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0837" y="1377355"/>
            <a:ext cx="72000" cy="41043"/>
          </a:xfrm>
          <a:prstGeom prst="rect">
            <a:avLst/>
          </a:prstGeom>
        </p:spPr>
      </p:pic>
      <p:pic>
        <p:nvPicPr>
          <p:cNvPr id="96" name="Immagine 95">
            <a:extLst>
              <a:ext uri="{FF2B5EF4-FFF2-40B4-BE49-F238E27FC236}">
                <a16:creationId xmlns:a16="http://schemas.microsoft.com/office/drawing/2014/main" id="{064F5450-4506-0299-DE7B-75A3BB68D0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4004" y="825667"/>
            <a:ext cx="423792" cy="894839"/>
          </a:xfrm>
          <a:prstGeom prst="roundRect">
            <a:avLst/>
          </a:prstGeom>
        </p:spPr>
      </p:pic>
      <p:pic>
        <p:nvPicPr>
          <p:cNvPr id="99" name="Immagine 98">
            <a:extLst>
              <a:ext uri="{FF2B5EF4-FFF2-40B4-BE49-F238E27FC236}">
                <a16:creationId xmlns:a16="http://schemas.microsoft.com/office/drawing/2014/main" id="{0C2C32B9-596B-86FE-81BD-0FA71580E57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16021" y="814874"/>
            <a:ext cx="568356" cy="946201"/>
          </a:xfrm>
          <a:prstGeom prst="roundRect">
            <a:avLst/>
          </a:prstGeom>
        </p:spPr>
      </p:pic>
      <p:pic>
        <p:nvPicPr>
          <p:cNvPr id="2050" name="Picture 2" descr="Barrier Closed Icon | IconExperience - Professional Icons » O-Collection">
            <a:extLst>
              <a:ext uri="{FF2B5EF4-FFF2-40B4-BE49-F238E27FC236}">
                <a16:creationId xmlns:a16="http://schemas.microsoft.com/office/drawing/2014/main" id="{5053EE24-C4D1-C514-4898-BCF73324C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831" y="1429095"/>
            <a:ext cx="659025" cy="6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arrier Open Icon 256x256">
            <a:extLst>
              <a:ext uri="{FF2B5EF4-FFF2-40B4-BE49-F238E27FC236}">
                <a16:creationId xmlns:a16="http://schemas.microsoft.com/office/drawing/2014/main" id="{ED162CC5-8F61-4571-D979-DF3DB9D70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025" y="1494144"/>
            <a:ext cx="623889" cy="62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uthorized User Vector Line Icon Stock Vector 597353639 - ">
            <a:extLst>
              <a:ext uri="{FF2B5EF4-FFF2-40B4-BE49-F238E27FC236}">
                <a16:creationId xmlns:a16="http://schemas.microsoft.com/office/drawing/2014/main" id="{4C473819-5BB3-2834-64E6-B3E0D457F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952" y="1512072"/>
            <a:ext cx="384398" cy="38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CasellaDiTesto 30">
            <a:extLst>
              <a:ext uri="{FF2B5EF4-FFF2-40B4-BE49-F238E27FC236}">
                <a16:creationId xmlns:a16="http://schemas.microsoft.com/office/drawing/2014/main" id="{B149E80E-42A5-E89C-723D-DB800F8D2CB1}"/>
              </a:ext>
            </a:extLst>
          </p:cNvPr>
          <p:cNvSpPr txBox="1"/>
          <p:nvPr/>
        </p:nvSpPr>
        <p:spPr>
          <a:xfrm>
            <a:off x="499128" y="3555493"/>
            <a:ext cx="1080000" cy="468000"/>
          </a:xfrm>
          <a:prstGeom prst="rect">
            <a:avLst/>
          </a:prstGeom>
          <a:solidFill>
            <a:schemeClr val="tx2">
              <a:lumMod val="65000"/>
              <a:lumOff val="3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IC  WALLET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INTEGRATION</a:t>
            </a:r>
          </a:p>
        </p:txBody>
      </p:sp>
      <p:sp>
        <p:nvSpPr>
          <p:cNvPr id="101" name="Triangolo rettangolo 100">
            <a:extLst>
              <a:ext uri="{FF2B5EF4-FFF2-40B4-BE49-F238E27FC236}">
                <a16:creationId xmlns:a16="http://schemas.microsoft.com/office/drawing/2014/main" id="{713D77D3-F341-C0D8-68EB-47162BA310E7}"/>
              </a:ext>
            </a:extLst>
          </p:cNvPr>
          <p:cNvSpPr/>
          <p:nvPr/>
        </p:nvSpPr>
        <p:spPr>
          <a:xfrm rot="16200000">
            <a:off x="7029912" y="3029417"/>
            <a:ext cx="612593" cy="3615582"/>
          </a:xfrm>
          <a:prstGeom prst="rtTriangle">
            <a:avLst/>
          </a:prstGeom>
          <a:solidFill>
            <a:schemeClr val="accent6"/>
          </a:solidFill>
          <a:ln w="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715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065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5238A7-D836-F50D-612F-3351AB60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Thank </a:t>
            </a:r>
            <a:r>
              <a:rPr lang="it-IT" dirty="0" err="1"/>
              <a:t>you</a:t>
            </a:r>
            <a:r>
              <a:rPr lang="it-IT" dirty="0"/>
              <a:t> </a:t>
            </a:r>
            <a:endParaRPr lang="en-US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4563E60-21AD-2A92-3C51-8F9752954F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B7D6F-693D-324C-B6E4-139B5FC95824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2863987"/>
      </p:ext>
    </p:extLst>
  </p:cSld>
  <p:clrMapOvr>
    <a:masterClrMapping/>
  </p:clrMapOvr>
</p:sld>
</file>

<file path=ppt/theme/theme1.xml><?xml version="1.0" encoding="utf-8"?>
<a:theme xmlns:a="http://schemas.openxmlformats.org/drawingml/2006/main" name="Tinexta_basic slides">
  <a:themeElements>
    <a:clrScheme name="Tinexta Infocert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inexta Infocert">
      <a:majorFont>
        <a:latin typeface="Albert Sans"/>
        <a:ea typeface=""/>
        <a:cs typeface=""/>
      </a:majorFont>
      <a:minorFont>
        <a:latin typeface="Georgia"/>
        <a:ea typeface=""/>
        <a:cs typeface="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nexta_citations">
  <a:themeElements>
    <a:clrScheme name="Personalizzati 1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inexta Infocert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nexta_citatons 2">
  <a:themeElements>
    <a:clrScheme name="Personalizzati 1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inexta Infocert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nexta_other">
  <a:themeElements>
    <a:clrScheme name="Tinexta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vers">
  <a:themeElements>
    <a:clrScheme name="Tinexta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inexta Infocert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1">
  <a:themeElements>
    <a:clrScheme name="Tinexta Infocert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inexta Infocert">
      <a:majorFont>
        <a:latin typeface="Albert Sans"/>
        <a:ea typeface=""/>
        <a:cs typeface=""/>
      </a:majorFont>
      <a:minorFont>
        <a:latin typeface="Georgia"/>
        <a:ea typeface=""/>
        <a:cs typeface="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85E13C70-1436-4A1E-AD4F-6A235085F120}" vid="{4EEEECEB-5716-40A0-A2FB-F3B33536D77D}"/>
    </a:ext>
  </a:extLst>
</a:theme>
</file>

<file path=ppt/theme/theme7.xml><?xml version="1.0" encoding="utf-8"?>
<a:theme xmlns:a="http://schemas.openxmlformats.org/drawingml/2006/main" name="1_Covers">
  <a:themeElements>
    <a:clrScheme name="Tinexta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inexta Infocert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Tinexta_basic slides">
  <a:themeElements>
    <a:clrScheme name="Tinexta Infocert">
      <a:dk1>
        <a:srgbClr val="002758"/>
      </a:dk1>
      <a:lt1>
        <a:srgbClr val="FFFFFF"/>
      </a:lt1>
      <a:dk2>
        <a:srgbClr val="000000"/>
      </a:dk2>
      <a:lt2>
        <a:srgbClr val="0071CE"/>
      </a:lt2>
      <a:accent1>
        <a:srgbClr val="0047BA"/>
      </a:accent1>
      <a:accent2>
        <a:srgbClr val="009ADE"/>
      </a:accent2>
      <a:accent3>
        <a:srgbClr val="43B02A"/>
      </a:accent3>
      <a:accent4>
        <a:srgbClr val="A3D233"/>
      </a:accent4>
      <a:accent5>
        <a:srgbClr val="C5289B"/>
      </a:accent5>
      <a:accent6>
        <a:srgbClr val="F65175"/>
      </a:accent6>
      <a:hlink>
        <a:srgbClr val="009ADD"/>
      </a:hlink>
      <a:folHlink>
        <a:srgbClr val="C42A9A"/>
      </a:folHlink>
    </a:clrScheme>
    <a:fontScheme name="Tinexta Infocert">
      <a:majorFont>
        <a:latin typeface="Albert Sans"/>
        <a:ea typeface=""/>
        <a:cs typeface=""/>
      </a:majorFont>
      <a:minorFont>
        <a:latin typeface="Georgia"/>
        <a:ea typeface=""/>
        <a:cs typeface="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BCFC132C5A10459DA026550F61A478" ma:contentTypeVersion="23" ma:contentTypeDescription="Create a new document." ma:contentTypeScope="" ma:versionID="42d03d91907c5d99c9fa0feae9e2d928">
  <xsd:schema xmlns:xsd="http://www.w3.org/2001/XMLSchema" xmlns:xs="http://www.w3.org/2001/XMLSchema" xmlns:p="http://schemas.microsoft.com/office/2006/metadata/properties" xmlns:ns2="e4663eb1-2990-4ecf-840e-40968f635680" xmlns:ns3="9239c686-c51a-4207-a0a0-b98fd7a6794c" xmlns:ns4="d0de226e-5977-4841-8e7e-a14dda9fee2d" xmlns:ns5="http://schemas.microsoft.com/sharepoint/v4" targetNamespace="http://schemas.microsoft.com/office/2006/metadata/properties" ma:root="true" ma:fieldsID="7bf23f4cceba8c4cc556ecc9b96a4454" ns2:_="" ns3:_="" ns4:_="" ns5:_="">
    <xsd:import namespace="e4663eb1-2990-4ecf-840e-40968f635680"/>
    <xsd:import namespace="9239c686-c51a-4207-a0a0-b98fd7a6794c"/>
    <xsd:import namespace="d0de226e-5977-4841-8e7e-a14dda9fee2d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SharedWithUsers" minOccurs="0"/>
                <xsd:element ref="ns3:SharedWithDetails" minOccurs="0"/>
                <xsd:element ref="ns4:pa4e2ada4a5643fdb52696b882a31f43" minOccurs="0"/>
                <xsd:element ref="ns5:IconOverlay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lcf76f155ced4ddcb4097134ff3c332f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63eb1-2990-4ecf-840e-40968f63568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5ad147d7-a294-4948-8629-eb7e43e2b43f}" ma:internalName="TaxCatchAll" ma:showField="CatchAllData" ma:web="9239c686-c51a-4207-a0a0-b98fd7a679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39c686-c51a-4207-a0a0-b98fd7a6794c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description="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e226e-5977-4841-8e7e-a14dda9fee2d" elementFormDefault="qualified">
    <xsd:import namespace="http://schemas.microsoft.com/office/2006/documentManagement/types"/>
    <xsd:import namespace="http://schemas.microsoft.com/office/infopath/2007/PartnerControls"/>
    <xsd:element name="pa4e2ada4a5643fdb52696b882a31f43" ma:index="12" nillable="true" ma:taxonomy="true" ma:internalName="pa4e2ada4a5643fdb52696b882a31f43" ma:taxonomyFieldName="Tags" ma:displayName="Tags" ma:default="274;#GOSIGN|822f9a79-3cbd-44b8-be07-ce0bb6735a94" ma:fieldId="{9a4e2ada-4a56-43fd-b526-96b882a31f43}" ma:taxonomyMulti="true" ma:sspId="47c1016a-fa6f-49f8-bef4-c2631a1e40be" ma:termSetId="bad9c75d-0d69-45f0-9798-7bf0d0b8a23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47c1016a-fa6f-49f8-bef4-c2631a1e40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3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663eb1-2990-4ecf-840e-40968f635680">
      <Value>274</Value>
    </TaxCatchAll>
    <IconOverlay xmlns="http://schemas.microsoft.com/sharepoint/v4" xsi:nil="true"/>
    <pa4e2ada4a5643fdb52696b882a31f43 xmlns="d0de226e-5977-4841-8e7e-a14dda9fee2d">
      <Terms xmlns="http://schemas.microsoft.com/office/infopath/2007/PartnerControls">
        <TermInfo xmlns="http://schemas.microsoft.com/office/infopath/2007/PartnerControls">
          <TermName xmlns="http://schemas.microsoft.com/office/infopath/2007/PartnerControls">GOSIGN</TermName>
          <TermId xmlns="http://schemas.microsoft.com/office/infopath/2007/PartnerControls">822f9a79-3cbd-44b8-be07-ce0bb6735a94</TermId>
        </TermInfo>
      </Terms>
    </pa4e2ada4a5643fdb52696b882a31f43>
    <lcf76f155ced4ddcb4097134ff3c332f xmlns="d0de226e-5977-4841-8e7e-a14dda9fee2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4755BE-5B63-4F36-BB41-72DC24B2AE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88A4A3-6B15-48BF-A21B-5E6293399A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663eb1-2990-4ecf-840e-40968f635680"/>
    <ds:schemaRef ds:uri="9239c686-c51a-4207-a0a0-b98fd7a6794c"/>
    <ds:schemaRef ds:uri="d0de226e-5977-4841-8e7e-a14dda9fee2d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5B374A-7F81-4DAA-A386-BB8DB99FC584}">
  <ds:schemaRefs>
    <ds:schemaRef ds:uri="e4663eb1-2990-4ecf-840e-40968f63568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sharepoint/v4"/>
    <ds:schemaRef ds:uri="d0de226e-5977-4841-8e7e-a14dda9fee2d"/>
  </ds:schemaRefs>
</ds:datastoreItem>
</file>

<file path=docMetadata/LabelInfo.xml><?xml version="1.0" encoding="utf-8"?>
<clbl:labelList xmlns:clbl="http://schemas.microsoft.com/office/2020/mipLabelMetadata">
  <clbl:label id="{e159c0a6-837c-4629-bf29-5ae43de9fb34}" enabled="0" method="" siteId="{e159c0a6-837c-4629-bf29-5ae43de9fb3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874</Words>
  <Application>Microsoft Office PowerPoint</Application>
  <PresentationFormat>Presentazione su schermo (16:9)</PresentationFormat>
  <Paragraphs>133</Paragraphs>
  <Slides>13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8</vt:i4>
      </vt:variant>
      <vt:variant>
        <vt:lpstr>Titoli diapositive</vt:lpstr>
      </vt:variant>
      <vt:variant>
        <vt:i4>13</vt:i4>
      </vt:variant>
    </vt:vector>
  </HeadingPairs>
  <TitlesOfParts>
    <vt:vector size="28" baseType="lpstr">
      <vt:lpstr>Albert Sans</vt:lpstr>
      <vt:lpstr>Arial</vt:lpstr>
      <vt:lpstr>Calibri</vt:lpstr>
      <vt:lpstr>Georgia</vt:lpstr>
      <vt:lpstr>Satoshi</vt:lpstr>
      <vt:lpstr>Satoshi Regular</vt:lpstr>
      <vt:lpstr>Wingdings</vt:lpstr>
      <vt:lpstr>Tinexta_basic slides</vt:lpstr>
      <vt:lpstr>Tinexta_citations</vt:lpstr>
      <vt:lpstr>Tinexta_citatons 2</vt:lpstr>
      <vt:lpstr>Tinexta_other</vt:lpstr>
      <vt:lpstr>Covers</vt:lpstr>
      <vt:lpstr>Tema1</vt:lpstr>
      <vt:lpstr>1_Covers</vt:lpstr>
      <vt:lpstr>1_Tinexta_basic slides</vt:lpstr>
      <vt:lpstr>Employee Wallet – Digital360 Contest </vt:lpstr>
      <vt:lpstr>Overview</vt:lpstr>
      <vt:lpstr>Presentazione standard di PowerPoint</vt:lpstr>
      <vt:lpstr>The Digital Wallet and European Regulations</vt:lpstr>
      <vt:lpstr>InfoCert Wallet Capabilities and Convergences with EUDIW</vt:lpstr>
      <vt:lpstr>Towards the Future of Digital Identity​​ </vt:lpstr>
      <vt:lpstr>Presentazione standard di PowerPoint</vt:lpstr>
      <vt:lpstr>InfoCert Wallet Capabilities</vt:lpstr>
      <vt:lpstr>Success Case – Employee Wallet for critical sites</vt:lpstr>
      <vt:lpstr>SCENARIO</vt:lpstr>
      <vt:lpstr>SOLUTION 1</vt:lpstr>
      <vt:lpstr>SOLUTION 2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Fabio Meriano</dc:creator>
  <cp:lastModifiedBy>Silvio Maria Di Virgilio</cp:lastModifiedBy>
  <cp:revision>3</cp:revision>
  <dcterms:created xsi:type="dcterms:W3CDTF">2024-12-19T12:34:18Z</dcterms:created>
  <dcterms:modified xsi:type="dcterms:W3CDTF">2025-06-05T12:52:30Z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Tipo Documento Marketing">
    <vt:lpwstr>47;#Template|acad85d8-aa3a-4419-af39-fa5519204b5b</vt:lpwstr>
  </property>
  <property fmtid="{D5CDD505-2E9C-101B-9397-08002B2CF9AE}" pid="4" name="Anno">
    <vt:lpwstr/>
  </property>
  <property fmtid="{D5CDD505-2E9C-101B-9397-08002B2CF9AE}" pid="5" name="Brand">
    <vt:lpwstr/>
  </property>
  <property fmtid="{D5CDD505-2E9C-101B-9397-08002B2CF9AE}" pid="6" name="Tipo_x0020_Documento_x0020_Marketing">
    <vt:lpwstr>47;#Template|acad85d8-aa3a-4419-af39-fa5519204b5b</vt:lpwstr>
  </property>
  <property fmtid="{D5CDD505-2E9C-101B-9397-08002B2CF9AE}" pid="7" name="lcf76f155ced4ddcb4097134ff3c332f">
    <vt:lpwstr/>
  </property>
  <property fmtid="{D5CDD505-2E9C-101B-9397-08002B2CF9AE}" pid="8" name="Service1">
    <vt:lpwstr/>
  </property>
  <property fmtid="{D5CDD505-2E9C-101B-9397-08002B2CF9AE}" pid="9" name="Tags">
    <vt:lpwstr>274;#GOSIGN|822f9a79-3cbd-44b8-be07-ce0bb6735a94</vt:lpwstr>
  </property>
  <property fmtid="{D5CDD505-2E9C-101B-9397-08002B2CF9AE}" pid="10" name="ContentTypeId">
    <vt:lpwstr>0x01010015BCFC132C5A10459DA026550F61A478</vt:lpwstr>
  </property>
</Properties>
</file>